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8"/>
  </p:notesMasterIdLst>
  <p:sldIdLst>
    <p:sldId id="259" r:id="rId3"/>
    <p:sldId id="299" r:id="rId4"/>
    <p:sldId id="298" r:id="rId5"/>
    <p:sldId id="352" r:id="rId6"/>
    <p:sldId id="304" r:id="rId7"/>
    <p:sldId id="343" r:id="rId8"/>
    <p:sldId id="305" r:id="rId9"/>
    <p:sldId id="331" r:id="rId10"/>
    <p:sldId id="307" r:id="rId11"/>
    <p:sldId id="353" r:id="rId12"/>
    <p:sldId id="323" r:id="rId13"/>
    <p:sldId id="308" r:id="rId14"/>
    <p:sldId id="310" r:id="rId15"/>
    <p:sldId id="325" r:id="rId16"/>
    <p:sldId id="311" r:id="rId17"/>
    <p:sldId id="339" r:id="rId18"/>
    <p:sldId id="326" r:id="rId19"/>
    <p:sldId id="315" r:id="rId20"/>
    <p:sldId id="316" r:id="rId21"/>
    <p:sldId id="338" r:id="rId22"/>
    <p:sldId id="355" r:id="rId23"/>
    <p:sldId id="356" r:id="rId24"/>
    <p:sldId id="357" r:id="rId25"/>
    <p:sldId id="358" r:id="rId26"/>
    <p:sldId id="359" r:id="rId27"/>
  </p:sldIdLst>
  <p:sldSz cx="9144000" cy="6858000" type="screen4x3"/>
  <p:notesSz cx="6883400" cy="9906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99"/>
    <a:srgbClr val="FF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4671" autoAdjust="0"/>
  </p:normalViewPr>
  <p:slideViewPr>
    <p:cSldViewPr>
      <p:cViewPr varScale="1">
        <p:scale>
          <a:sx n="76" d="100"/>
          <a:sy n="76" d="100"/>
        </p:scale>
        <p:origin x="-14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defRPr sz="1300">
                <a:latin typeface="Arial" charset="0"/>
                <a:cs typeface="Arial" charset="0"/>
              </a:defRPr>
            </a:lvl1pPr>
          </a:lstStyle>
          <a:p>
            <a:pPr>
              <a:defRPr/>
            </a:pPr>
            <a:endParaRPr lang="fr-FR"/>
          </a:p>
        </p:txBody>
      </p:sp>
      <p:sp>
        <p:nvSpPr>
          <p:cNvPr id="54275"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a:defRPr sz="1300">
                <a:latin typeface="Arial" charset="0"/>
                <a:cs typeface="Arial" charset="0"/>
              </a:defRPr>
            </a:lvl1pPr>
          </a:lstStyle>
          <a:p>
            <a:pPr>
              <a:defRPr/>
            </a:pPr>
            <a:fld id="{216B8A9D-7230-410E-A8FA-4F67AEF0BDED}" type="datetimeFigureOut">
              <a:rPr lang="fr-FR"/>
              <a:pPr>
                <a:defRPr/>
              </a:pPr>
              <a:t>08/02/2013</a:t>
            </a:fld>
            <a:endParaRPr lang="fr-FR"/>
          </a:p>
        </p:txBody>
      </p:sp>
      <p:sp>
        <p:nvSpPr>
          <p:cNvPr id="8196"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4278"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defRPr sz="1300">
                <a:latin typeface="Arial" charset="0"/>
                <a:cs typeface="Arial" charset="0"/>
              </a:defRPr>
            </a:lvl1pPr>
          </a:lstStyle>
          <a:p>
            <a:pPr>
              <a:defRPr/>
            </a:pPr>
            <a:endParaRPr lang="fr-FR"/>
          </a:p>
        </p:txBody>
      </p:sp>
      <p:sp>
        <p:nvSpPr>
          <p:cNvPr id="54279"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a:defRPr sz="1300">
                <a:latin typeface="Arial" charset="0"/>
                <a:cs typeface="Arial" charset="0"/>
              </a:defRPr>
            </a:lvl1pPr>
          </a:lstStyle>
          <a:p>
            <a:pPr>
              <a:defRPr/>
            </a:pPr>
            <a:fld id="{343497E9-1702-482B-83E1-907506582B1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699792" y="2924944"/>
            <a:ext cx="6444208" cy="2520280"/>
          </a:xfrm>
          <a:prstGeom prst="rect">
            <a:avLst/>
          </a:prstGeom>
        </p:spPr>
        <p:txBody>
          <a:bodyPr anchor="t"/>
          <a:lstStyle>
            <a:lvl1pPr algn="ctr">
              <a:defRPr sz="4000" b="0" cap="none" baseline="0">
                <a:solidFill>
                  <a:schemeClr val="bg1"/>
                </a:solidFill>
                <a:latin typeface="Verdana" pitchFamily="34" charset="0"/>
                <a:ea typeface="Verdana" pitchFamily="34" charset="0"/>
                <a:cs typeface="Verdana" pitchFamily="34" charset="0"/>
              </a:defRPr>
            </a:lvl1pPr>
          </a:lstStyle>
          <a:p>
            <a:r>
              <a:rPr lang="en-US" dirty="0" smtClean="0"/>
              <a:t>Cliquez pour modifier le style du titre</a:t>
            </a:r>
            <a:endParaRPr lang="fr-FR" dirty="0"/>
          </a:p>
        </p:txBody>
      </p:sp>
      <p:sp>
        <p:nvSpPr>
          <p:cNvPr id="3" name="Espace réservé de la date 3"/>
          <p:cNvSpPr>
            <a:spLocks noGrp="1"/>
          </p:cNvSpPr>
          <p:nvPr>
            <p:ph type="dt" sz="half" idx="10"/>
          </p:nvPr>
        </p:nvSpPr>
        <p:spPr>
          <a:xfrm>
            <a:off x="323850" y="5661025"/>
            <a:ext cx="2016125" cy="720725"/>
          </a:xfrm>
          <a:prstGeom prst="rect">
            <a:avLst/>
          </a:prstGeom>
        </p:spPr>
        <p:txBody>
          <a:bodyPr vert="horz" wrap="square" lIns="91440" tIns="45720" rIns="91440" bIns="45720" numCol="1" anchor="t" anchorCtr="0" compatLnSpc="1">
            <a:prstTxWarp prst="textNoShape">
              <a:avLst/>
            </a:prstTxWarp>
          </a:bodyPr>
          <a:lstStyle>
            <a:lvl1pPr algn="ctr">
              <a:defRPr sz="1400">
                <a:latin typeface="Verdana" pitchFamily="34" charset="0"/>
                <a:cs typeface="Arial" charset="0"/>
              </a:defRPr>
            </a:lvl1pPr>
          </a:lstStyle>
          <a:p>
            <a:pPr>
              <a:defRPr/>
            </a:pPr>
            <a:fld id="{E5B0306F-1D0C-4A3A-B541-33898F76F192}" type="datetime1">
              <a:rPr lang="fr-FR"/>
              <a:pPr>
                <a:defRPr/>
              </a:pPr>
              <a:t>08/02/2013</a:t>
            </a:fld>
            <a:r>
              <a:rPr lang="fr-FR"/>
              <a:t>Louveciennes</a:t>
            </a:r>
          </a:p>
          <a:p>
            <a:pPr>
              <a:defRPr/>
            </a:pPr>
            <a:endParaRPr lang="fr-FR"/>
          </a:p>
          <a:p>
            <a:pPr>
              <a:defRPr/>
            </a:pPr>
            <a:r>
              <a:rPr lang="fr-FR"/>
              <a:t>26 novembre 2011</a:t>
            </a:r>
          </a:p>
        </p:txBody>
      </p:sp>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432048"/>
          </a:xfrm>
          <a:prstGeom prst="rect">
            <a:avLst/>
          </a:prstGeom>
        </p:spPr>
        <p:txBody>
          <a:bodyPr/>
          <a:lstStyle>
            <a:lvl1pPr>
              <a:defRPr sz="2000">
                <a:solidFill>
                  <a:schemeClr val="bg1"/>
                </a:solidFill>
                <a:latin typeface="Verdana" pitchFamily="34" charset="0"/>
                <a:ea typeface="Verdana" pitchFamily="34" charset="0"/>
                <a:cs typeface="Verdana" pitchFamily="34" charset="0"/>
              </a:defRPr>
            </a:lvl1pPr>
          </a:lstStyle>
          <a:p>
            <a:r>
              <a:rPr lang="fr-FR" dirty="0" smtClean="0"/>
              <a:t>Modifiez le style du titre</a:t>
            </a:r>
            <a:endParaRPr lang="fr-FR" dirty="0"/>
          </a:p>
        </p:txBody>
      </p:sp>
      <p:sp>
        <p:nvSpPr>
          <p:cNvPr id="4" name="Espace réservé du texte 2"/>
          <p:cNvSpPr>
            <a:spLocks noGrp="1"/>
          </p:cNvSpPr>
          <p:nvPr>
            <p:ph idx="1"/>
          </p:nvPr>
        </p:nvSpPr>
        <p:spPr>
          <a:xfrm>
            <a:off x="457200" y="764704"/>
            <a:ext cx="8229600" cy="5522711"/>
          </a:xfrm>
          <a:prstGeom prst="rect">
            <a:avLst/>
          </a:prstGeom>
        </p:spPr>
        <p:txBody>
          <a:bodyPr rtlCol="0">
            <a:normAutofit/>
          </a:bodyPr>
          <a:lstStyle>
            <a:lvl1pPr>
              <a:defRPr sz="2000" b="1"/>
            </a:lvl1pPr>
            <a:lvl2pPr>
              <a:defRPr sz="2000"/>
            </a:lvl2pPr>
            <a:lvl3pPr>
              <a:defRPr sz="1800" b="1"/>
            </a:lvl3pPr>
            <a:lvl4pPr>
              <a:defRPr sz="1800"/>
            </a:lvl4pPr>
            <a:lvl5pPr>
              <a:defRPr sz="18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5"/>
          <p:cNvSpPr>
            <a:spLocks noGrp="1"/>
          </p:cNvSpPr>
          <p:nvPr>
            <p:ph type="sldNum" sz="quarter" idx="10"/>
          </p:nvPr>
        </p:nvSpPr>
        <p:spPr/>
        <p:txBody>
          <a:bodyPr/>
          <a:lstStyle>
            <a:lvl1pPr>
              <a:defRPr/>
            </a:lvl1pPr>
          </a:lstStyle>
          <a:p>
            <a:pPr>
              <a:defRPr/>
            </a:pPr>
            <a:fld id="{FE98187D-0ACF-49DB-89F6-32B77A88739F}" type="slidenum">
              <a:rPr lang="fr-FR"/>
              <a:pPr>
                <a:defRPr/>
              </a:pPr>
              <a:t>‹N°›</a:t>
            </a:fld>
            <a:endParaRPr lang="fr-FR"/>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srcRect b="89012"/>
          <a:stretch>
            <a:fillRect/>
          </a:stretch>
        </p:blipFill>
        <p:spPr bwMode="auto">
          <a:xfrm>
            <a:off x="-41275" y="0"/>
            <a:ext cx="9185275" cy="757238"/>
          </a:xfrm>
          <a:prstGeom prst="rect">
            <a:avLst/>
          </a:prstGeom>
          <a:noFill/>
          <a:ln w="9525">
            <a:noFill/>
            <a:miter lim="800000"/>
            <a:headEnd/>
            <a:tailEnd/>
          </a:ln>
        </p:spPr>
      </p:pic>
      <p:pic>
        <p:nvPicPr>
          <p:cNvPr id="5" name="Picture 8" descr="logo aitblc"/>
          <p:cNvPicPr>
            <a:picLocks noChangeAspect="1" noChangeArrowheads="1"/>
          </p:cNvPicPr>
          <p:nvPr userDrawn="1"/>
        </p:nvPicPr>
        <p:blipFill>
          <a:blip r:embed="rId3"/>
          <a:srcRect/>
          <a:stretch>
            <a:fillRect/>
          </a:stretch>
        </p:blipFill>
        <p:spPr bwMode="auto">
          <a:xfrm>
            <a:off x="8388350" y="6165850"/>
            <a:ext cx="533400" cy="536575"/>
          </a:xfrm>
          <a:prstGeom prst="rect">
            <a:avLst/>
          </a:prstGeom>
          <a:noFill/>
        </p:spPr>
      </p:pic>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cs typeface="Arial" pitchFamily="34" charset="0"/>
              </a:defRPr>
            </a:lvl1pPr>
          </a:lstStyle>
          <a:p>
            <a:pPr>
              <a:defRPr/>
            </a:pPr>
            <a:fld id="{4C007253-6C3B-481E-B8B7-8002BAA74661}" type="datetime1">
              <a:rPr lang="fr-FR"/>
              <a:pPr>
                <a:defRPr/>
              </a:pPr>
              <a:t>08/02/2013</a:t>
            </a:fld>
            <a:endParaRPr lang="fr-FR"/>
          </a:p>
        </p:txBody>
      </p:sp>
      <p:sp>
        <p:nvSpPr>
          <p:cNvPr id="7"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cs typeface="Arial" charset="0"/>
              </a:defRPr>
            </a:lvl1pPr>
          </a:lstStyle>
          <a:p>
            <a:pPr>
              <a:defRPr/>
            </a:pPr>
            <a:endParaRPr lang="fr-FR"/>
          </a:p>
        </p:txBody>
      </p:sp>
      <p:sp>
        <p:nvSpPr>
          <p:cNvPr id="8" name="Espace réservé du numéro de diapositive 5"/>
          <p:cNvSpPr>
            <a:spLocks noGrp="1"/>
          </p:cNvSpPr>
          <p:nvPr>
            <p:ph type="sldNum" sz="quarter" idx="12"/>
          </p:nvPr>
        </p:nvSpPr>
        <p:spPr>
          <a:xfrm>
            <a:off x="6372225" y="6308725"/>
            <a:ext cx="2133600" cy="365125"/>
          </a:xfrm>
        </p:spPr>
        <p:txBody>
          <a:bodyPr/>
          <a:lstStyle>
            <a:lvl1pPr>
              <a:defRPr/>
            </a:lvl1pPr>
          </a:lstStyle>
          <a:p>
            <a:pPr>
              <a:defRPr/>
            </a:pPr>
            <a:fld id="{5D8C1A86-293E-471C-8EDB-1C5C6534B6D4}" type="slidenum">
              <a:rPr lang="fr-FR"/>
              <a:pPr>
                <a:defRPr/>
              </a:pPr>
              <a:t>‹N°›</a:t>
            </a:fld>
            <a:endParaRPr lang="fr-FR"/>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9"/>
          <p:cNvPicPr>
            <a:picLocks noChangeAspect="1"/>
          </p:cNvPicPr>
          <p:nvPr userDrawn="1"/>
        </p:nvPicPr>
        <p:blipFill>
          <a:blip r:embed="rId5"/>
          <a:srcRect/>
          <a:stretch>
            <a:fillRect/>
          </a:stretch>
        </p:blipFill>
        <p:spPr bwMode="auto">
          <a:xfrm>
            <a:off x="900113" y="-33338"/>
            <a:ext cx="8285162" cy="6891338"/>
          </a:xfrm>
          <a:prstGeom prst="rect">
            <a:avLst/>
          </a:prstGeom>
          <a:noFill/>
          <a:ln w="9525">
            <a:noFill/>
            <a:miter lim="800000"/>
            <a:headEnd/>
            <a:tailEnd/>
          </a:ln>
        </p:spPr>
      </p:pic>
      <p:pic>
        <p:nvPicPr>
          <p:cNvPr id="1027" name="Picture 2"/>
          <p:cNvPicPr>
            <a:picLocks noChangeAspect="1" noChangeArrowheads="1"/>
          </p:cNvPicPr>
          <p:nvPr userDrawn="1"/>
        </p:nvPicPr>
        <p:blipFill>
          <a:blip r:embed="rId6"/>
          <a:srcRect/>
          <a:stretch>
            <a:fillRect/>
          </a:stretch>
        </p:blipFill>
        <p:spPr bwMode="auto">
          <a:xfrm>
            <a:off x="0" y="-33338"/>
            <a:ext cx="2914650" cy="6911976"/>
          </a:xfrm>
          <a:prstGeom prst="rect">
            <a:avLst/>
          </a:prstGeom>
          <a:noFill/>
          <a:ln w="9525">
            <a:noFill/>
            <a:miter lim="800000"/>
            <a:headEnd/>
            <a:tailEnd/>
          </a:ln>
        </p:spPr>
      </p:pic>
      <p:pic>
        <p:nvPicPr>
          <p:cNvPr id="13" name="Picture 5" descr="aitb"/>
          <p:cNvPicPr>
            <a:picLocks noChangeAspect="1" noChangeArrowheads="1"/>
          </p:cNvPicPr>
          <p:nvPr userDrawn="1"/>
        </p:nvPicPr>
        <p:blipFill rotWithShape="1">
          <a:blip r:embed="rId7"/>
          <a:srcRect/>
          <a:stretch/>
        </p:blipFill>
        <p:spPr bwMode="auto">
          <a:xfrm>
            <a:off x="679450" y="692150"/>
            <a:ext cx="1146175" cy="1169988"/>
          </a:xfrm>
          <a:prstGeom prst="rect">
            <a:avLst/>
          </a:prstGeom>
          <a:noFill/>
          <a:ln>
            <a:noFill/>
          </a:ln>
          <a:effectLst>
            <a:outerShdw blurRad="292100" dist="88900" dir="1980000" sx="94000" sy="94000" algn="tl" rotWithShape="0">
              <a:prstClr val="black">
                <a:alpha val="48000"/>
              </a:prstClr>
            </a:outerShdw>
          </a:effectLst>
          <a:extLst/>
        </p:spPr>
      </p:pic>
    </p:spTree>
  </p:cSld>
  <p:clrMap bg1="lt1" tx1="dk1" bg2="lt2" tx2="dk2" accent1="accent1" accent2="accent2" accent3="accent3" accent4="accent4" accent5="accent5" accent6="accent6" hlink="hlink" folHlink="folHlink"/>
  <p:sldLayoutIdLst>
    <p:sldLayoutId id="2147483671" r:id="rId1"/>
    <p:sldLayoutId id="2147483669" r:id="rId2"/>
    <p:sldLayoutId id="2147483668" r:id="rId3"/>
  </p:sldLayoutIdLst>
  <p:transition spd="slow" advClick="0" advTm="10000">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254061"/>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Espace réservé du texte 2"/>
          <p:cNvSpPr>
            <a:spLocks noGrp="1"/>
          </p:cNvSpPr>
          <p:nvPr>
            <p:ph type="body" idx="1"/>
          </p:nvPr>
        </p:nvSpPr>
        <p:spPr bwMode="auto">
          <a:xfrm>
            <a:off x="457200" y="765175"/>
            <a:ext cx="8229600" cy="5522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898989"/>
                </a:solidFill>
                <a:latin typeface="Calibri" pitchFamily="34" charset="0"/>
                <a:cs typeface="Arial" pitchFamily="34" charset="0"/>
              </a:defRPr>
            </a:lvl1pPr>
          </a:lstStyle>
          <a:p>
            <a:pPr>
              <a:defRPr/>
            </a:pPr>
            <a:fld id="{DD9C7090-7642-4BAF-8C24-F0D214AB6403}" type="slidenum">
              <a:rPr lang="fr-FR"/>
              <a:pPr>
                <a:defRPr/>
              </a:pPr>
              <a:t>‹N°›</a:t>
            </a:fld>
            <a:endParaRPr lang="fr-FR"/>
          </a:p>
        </p:txBody>
      </p:sp>
      <p:pic>
        <p:nvPicPr>
          <p:cNvPr id="5124" name="Picture 5" descr="aitb"/>
          <p:cNvPicPr>
            <a:picLocks noChangeAspect="1" noChangeArrowheads="1"/>
          </p:cNvPicPr>
          <p:nvPr userDrawn="1"/>
        </p:nvPicPr>
        <p:blipFill>
          <a:blip r:embed="rId4"/>
          <a:srcRect/>
          <a:stretch>
            <a:fillRect/>
          </a:stretch>
        </p:blipFill>
        <p:spPr bwMode="auto">
          <a:xfrm>
            <a:off x="8532813" y="6288088"/>
            <a:ext cx="422275" cy="431800"/>
          </a:xfrm>
          <a:prstGeom prst="rect">
            <a:avLst/>
          </a:prstGeom>
          <a:noFill/>
          <a:ln w="9525">
            <a:noFill/>
            <a:miter lim="800000"/>
            <a:headEnd/>
            <a:tailEnd/>
          </a:ln>
        </p:spPr>
      </p:pic>
      <p:pic>
        <p:nvPicPr>
          <p:cNvPr id="5125" name="Image 9"/>
          <p:cNvPicPr>
            <a:picLocks noChangeAspect="1"/>
          </p:cNvPicPr>
          <p:nvPr userDrawn="1"/>
        </p:nvPicPr>
        <p:blipFill>
          <a:blip r:embed="rId5"/>
          <a:srcRect b="89012"/>
          <a:stretch>
            <a:fillRect/>
          </a:stretch>
        </p:blipFill>
        <p:spPr bwMode="auto">
          <a:xfrm>
            <a:off x="-41275" y="0"/>
            <a:ext cx="9185275" cy="757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 id="2147483672" r:id="rId2"/>
  </p:sldLayoutIdLst>
  <p:transition spd="slow" advClick="0" advTm="10000">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254061"/>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33338"/>
            <a:ext cx="2914650" cy="6911976"/>
          </a:xfrm>
          <a:prstGeom prst="rect">
            <a:avLst/>
          </a:prstGeom>
          <a:noFill/>
          <a:ln w="9525">
            <a:noFill/>
            <a:miter lim="800000"/>
            <a:headEnd/>
            <a:tailEnd/>
          </a:ln>
        </p:spPr>
      </p:pic>
      <p:sp>
        <p:nvSpPr>
          <p:cNvPr id="6" name="Text Box 4"/>
          <p:cNvSpPr txBox="1">
            <a:spLocks noChangeArrowheads="1"/>
          </p:cNvSpPr>
          <p:nvPr/>
        </p:nvSpPr>
        <p:spPr bwMode="auto">
          <a:xfrm>
            <a:off x="4908364" y="178606"/>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Web-Conférences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9" name="Text Box 4"/>
          <p:cNvSpPr txBox="1">
            <a:spLocks noChangeArrowheads="1"/>
          </p:cNvSpPr>
          <p:nvPr/>
        </p:nvSpPr>
        <p:spPr bwMode="auto">
          <a:xfrm>
            <a:off x="2914650" y="3869950"/>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Adhérents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0" name="Text Box 4"/>
          <p:cNvSpPr txBox="1">
            <a:spLocks noChangeArrowheads="1"/>
          </p:cNvSpPr>
          <p:nvPr/>
        </p:nvSpPr>
        <p:spPr bwMode="auto">
          <a:xfrm>
            <a:off x="1659453" y="5776642"/>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b="1" spc="150" dirty="0">
                <a:ln w="11430"/>
                <a:solidFill>
                  <a:schemeClr val="bg1">
                    <a:lumMod val="95000"/>
                    <a:alpha val="28000"/>
                  </a:schemeClr>
                </a:solidFill>
                <a:latin typeface="Berlin Sans FB" pitchFamily="34" charset="0"/>
                <a:ea typeface="Verdana" pitchFamily="34" charset="0"/>
                <a:cs typeface="Verdana" pitchFamily="34" charset="0"/>
              </a:rPr>
              <a:t>Budget</a:t>
            </a:r>
          </a:p>
        </p:txBody>
      </p:sp>
      <p:sp>
        <p:nvSpPr>
          <p:cNvPr id="11" name="Text Box 4"/>
          <p:cNvSpPr txBox="1">
            <a:spLocks noChangeArrowheads="1"/>
          </p:cNvSpPr>
          <p:nvPr/>
        </p:nvSpPr>
        <p:spPr bwMode="auto">
          <a:xfrm>
            <a:off x="2671594" y="89558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3200" spc="150" dirty="0">
                <a:ln w="11430"/>
                <a:solidFill>
                  <a:schemeClr val="bg1">
                    <a:lumMod val="95000"/>
                    <a:alpha val="28000"/>
                  </a:schemeClr>
                </a:solidFill>
                <a:latin typeface="Berlin Sans FB" pitchFamily="34" charset="0"/>
                <a:ea typeface="Verdana" pitchFamily="34" charset="0"/>
                <a:cs typeface="Verdana" pitchFamily="34" charset="0"/>
              </a:rPr>
              <a:t>logo</a:t>
            </a:r>
            <a:endParaRPr lang="fr-FR" sz="28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2" name="Text Box 4"/>
          <p:cNvSpPr txBox="1">
            <a:spLocks noChangeArrowheads="1"/>
          </p:cNvSpPr>
          <p:nvPr/>
        </p:nvSpPr>
        <p:spPr bwMode="auto">
          <a:xfrm>
            <a:off x="2873875" y="4898745"/>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cotisation</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3" name="Text Box 4"/>
          <p:cNvSpPr txBox="1">
            <a:spLocks noChangeArrowheads="1"/>
          </p:cNvSpPr>
          <p:nvPr/>
        </p:nvSpPr>
        <p:spPr bwMode="auto">
          <a:xfrm>
            <a:off x="2340488" y="478726"/>
            <a:ext cx="439517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Assemblées Générales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4" name="Text Box 4"/>
          <p:cNvSpPr txBox="1">
            <a:spLocks noChangeArrowheads="1"/>
          </p:cNvSpPr>
          <p:nvPr/>
        </p:nvSpPr>
        <p:spPr bwMode="auto">
          <a:xfrm>
            <a:off x="6373056" y="3422650"/>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partenaires</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5" name="Text Box 4"/>
          <p:cNvSpPr txBox="1">
            <a:spLocks noChangeArrowheads="1"/>
          </p:cNvSpPr>
          <p:nvPr/>
        </p:nvSpPr>
        <p:spPr bwMode="auto">
          <a:xfrm>
            <a:off x="3071395" y="171629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Annuaire</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6" name="Text Box 4"/>
          <p:cNvSpPr txBox="1">
            <a:spLocks noChangeArrowheads="1"/>
          </p:cNvSpPr>
          <p:nvPr/>
        </p:nvSpPr>
        <p:spPr bwMode="auto">
          <a:xfrm>
            <a:off x="2483768" y="6146922"/>
            <a:ext cx="3384376"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43000"/>
                  </a:schemeClr>
                </a:solidFill>
                <a:latin typeface="Berlin Sans FB" pitchFamily="34" charset="0"/>
                <a:ea typeface="Verdana" pitchFamily="34" charset="0"/>
                <a:cs typeface="Verdana" pitchFamily="34" charset="0"/>
              </a:rPr>
              <a:t>Remise des trophées</a:t>
            </a:r>
            <a:endParaRPr lang="fr-FR" sz="2000" i="1" spc="150" dirty="0">
              <a:ln w="11430"/>
              <a:solidFill>
                <a:schemeClr val="bg1">
                  <a:lumMod val="95000"/>
                  <a:alpha val="43000"/>
                </a:schemeClr>
              </a:solidFill>
              <a:latin typeface="Berlin Sans FB" pitchFamily="34" charset="0"/>
              <a:ea typeface="Verdana" pitchFamily="34" charset="0"/>
              <a:cs typeface="Verdana" pitchFamily="34" charset="0"/>
            </a:endParaRPr>
          </a:p>
        </p:txBody>
      </p:sp>
      <p:sp>
        <p:nvSpPr>
          <p:cNvPr id="17" name="Text Box 4"/>
          <p:cNvSpPr txBox="1">
            <a:spLocks noChangeArrowheads="1"/>
          </p:cNvSpPr>
          <p:nvPr/>
        </p:nvSpPr>
        <p:spPr bwMode="auto">
          <a:xfrm>
            <a:off x="5532268" y="1803973"/>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43000"/>
                  </a:schemeClr>
                </a:solidFill>
                <a:latin typeface="Futura Bk" pitchFamily="34" charset="0"/>
                <a:ea typeface="Verdana" pitchFamily="34" charset="0"/>
                <a:cs typeface="Verdana" pitchFamily="34" charset="0"/>
              </a:rPr>
              <a:t>CFPB</a:t>
            </a:r>
            <a:endParaRPr lang="fr-FR" sz="2000" b="1"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18" name="Text Box 4"/>
          <p:cNvSpPr txBox="1">
            <a:spLocks noChangeArrowheads="1"/>
          </p:cNvSpPr>
          <p:nvPr/>
        </p:nvSpPr>
        <p:spPr bwMode="auto">
          <a:xfrm>
            <a:off x="4708196" y="1192504"/>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Promotions </a:t>
            </a:r>
            <a:r>
              <a:rPr lang="fr-FR" sz="2000" spc="150" dirty="0" err="1">
                <a:ln w="11430"/>
                <a:solidFill>
                  <a:schemeClr val="bg1">
                    <a:lumMod val="95000"/>
                    <a:alpha val="28000"/>
                  </a:schemeClr>
                </a:solidFill>
                <a:latin typeface="Futura Bk" pitchFamily="34" charset="0"/>
                <a:ea typeface="Verdana" pitchFamily="34" charset="0"/>
                <a:cs typeface="Verdana" pitchFamily="34" charset="0"/>
              </a:rPr>
              <a:t>itb</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9" name="Text Box 4"/>
          <p:cNvSpPr txBox="1">
            <a:spLocks noChangeArrowheads="1"/>
          </p:cNvSpPr>
          <p:nvPr/>
        </p:nvSpPr>
        <p:spPr bwMode="auto">
          <a:xfrm>
            <a:off x="4440006" y="4555335"/>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800" b="1" spc="150" dirty="0">
                <a:ln w="11430"/>
                <a:solidFill>
                  <a:schemeClr val="bg1">
                    <a:lumMod val="95000"/>
                    <a:alpha val="28000"/>
                  </a:schemeClr>
                </a:solidFill>
                <a:latin typeface="Futura Bk" pitchFamily="34" charset="0"/>
                <a:ea typeface="Verdana" pitchFamily="34" charset="0"/>
                <a:cs typeface="Verdana" pitchFamily="34" charset="0"/>
              </a:rPr>
              <a:t>Visites d’entreprises</a:t>
            </a:r>
            <a:endParaRPr lang="fr-FR" sz="24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0" name="Text Box 4"/>
          <p:cNvSpPr txBox="1">
            <a:spLocks noChangeArrowheads="1"/>
          </p:cNvSpPr>
          <p:nvPr/>
        </p:nvSpPr>
        <p:spPr bwMode="auto">
          <a:xfrm>
            <a:off x="4671291" y="612881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43000"/>
                  </a:schemeClr>
                </a:solidFill>
                <a:latin typeface="Futura Bk" pitchFamily="34" charset="0"/>
                <a:ea typeface="Verdana" pitchFamily="34" charset="0"/>
                <a:cs typeface="Verdana" pitchFamily="34" charset="0"/>
              </a:rPr>
              <a:t>Trésorerie</a:t>
            </a:r>
            <a:endParaRPr lang="fr-FR" sz="2000"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22" name="Text Box 4"/>
          <p:cNvSpPr txBox="1">
            <a:spLocks noChangeArrowheads="1"/>
          </p:cNvSpPr>
          <p:nvPr/>
        </p:nvSpPr>
        <p:spPr bwMode="auto">
          <a:xfrm>
            <a:off x="4689743" y="1536269"/>
            <a:ext cx="235680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mailings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3" name="Text Box 4"/>
          <p:cNvSpPr txBox="1">
            <a:spLocks noChangeArrowheads="1"/>
          </p:cNvSpPr>
          <p:nvPr/>
        </p:nvSpPr>
        <p:spPr bwMode="auto">
          <a:xfrm>
            <a:off x="7145691" y="65982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statuts</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4" name="Text Box 4"/>
          <p:cNvSpPr txBox="1">
            <a:spLocks noChangeArrowheads="1"/>
          </p:cNvSpPr>
          <p:nvPr/>
        </p:nvSpPr>
        <p:spPr bwMode="auto">
          <a:xfrm>
            <a:off x="7145691" y="5713047"/>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diplômés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5" name="Text Box 4"/>
          <p:cNvSpPr txBox="1">
            <a:spLocks noChangeArrowheads="1"/>
          </p:cNvSpPr>
          <p:nvPr/>
        </p:nvSpPr>
        <p:spPr bwMode="auto">
          <a:xfrm>
            <a:off x="3087504" y="345130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cocktails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6" name="Text Box 4"/>
          <p:cNvSpPr txBox="1">
            <a:spLocks noChangeArrowheads="1"/>
          </p:cNvSpPr>
          <p:nvPr/>
        </p:nvSpPr>
        <p:spPr bwMode="auto">
          <a:xfrm>
            <a:off x="7145690" y="4075326"/>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Président</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7" name="Text Box 4"/>
          <p:cNvSpPr txBox="1">
            <a:spLocks noChangeArrowheads="1"/>
          </p:cNvSpPr>
          <p:nvPr/>
        </p:nvSpPr>
        <p:spPr bwMode="auto">
          <a:xfrm>
            <a:off x="4857041" y="5193459"/>
            <a:ext cx="3032029"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Secrétaire Général</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8" name="Text Box 4"/>
          <p:cNvSpPr txBox="1">
            <a:spLocks noChangeArrowheads="1"/>
          </p:cNvSpPr>
          <p:nvPr/>
        </p:nvSpPr>
        <p:spPr bwMode="auto">
          <a:xfrm>
            <a:off x="3307296" y="221432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gestion du site @</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9" name="Text Box 4"/>
          <p:cNvSpPr txBox="1">
            <a:spLocks noChangeArrowheads="1"/>
          </p:cNvSpPr>
          <p:nvPr/>
        </p:nvSpPr>
        <p:spPr bwMode="auto">
          <a:xfrm>
            <a:off x="2873874" y="4272012"/>
            <a:ext cx="365888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international</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pic>
        <p:nvPicPr>
          <p:cNvPr id="9244" name="Picture 28" descr="logo aitblc"/>
          <p:cNvPicPr>
            <a:picLocks noChangeAspect="1" noChangeArrowheads="1"/>
          </p:cNvPicPr>
          <p:nvPr/>
        </p:nvPicPr>
        <p:blipFill>
          <a:blip r:embed="rId3"/>
          <a:srcRect/>
          <a:stretch>
            <a:fillRect/>
          </a:stretch>
        </p:blipFill>
        <p:spPr bwMode="auto">
          <a:xfrm>
            <a:off x="468313" y="1989138"/>
            <a:ext cx="2106612" cy="2119312"/>
          </a:xfrm>
          <a:prstGeom prst="rect">
            <a:avLst/>
          </a:prstGeom>
          <a:noFill/>
        </p:spPr>
      </p:pic>
      <p:sp>
        <p:nvSpPr>
          <p:cNvPr id="9245" name="Text Box 29"/>
          <p:cNvSpPr txBox="1">
            <a:spLocks noChangeArrowheads="1"/>
          </p:cNvSpPr>
          <p:nvPr/>
        </p:nvSpPr>
        <p:spPr bwMode="auto">
          <a:xfrm>
            <a:off x="3059113" y="2924175"/>
            <a:ext cx="5689600" cy="579438"/>
          </a:xfrm>
          <a:prstGeom prst="rect">
            <a:avLst/>
          </a:prstGeom>
          <a:noFill/>
          <a:ln w="9525">
            <a:noFill/>
            <a:miter lim="800000"/>
            <a:headEnd/>
            <a:tailEnd/>
          </a:ln>
          <a:effectLst/>
        </p:spPr>
        <p:txBody>
          <a:bodyPr>
            <a:spAutoFit/>
          </a:bodyPr>
          <a:lstStyle/>
          <a:p>
            <a:pPr>
              <a:spcBef>
                <a:spcPct val="50000"/>
              </a:spcBef>
            </a:pPr>
            <a:r>
              <a:rPr lang="fr-FR" sz="3200">
                <a:solidFill>
                  <a:schemeClr val="bg1"/>
                </a:solidFill>
                <a:latin typeface="Calibri" pitchFamily="34" charset="0"/>
              </a:rPr>
              <a:t>L’AITB: Présentation Partenaires</a:t>
            </a:r>
          </a:p>
        </p:txBody>
      </p:sp>
    </p:spTree>
  </p:cSld>
  <p:clrMapOvr>
    <a:masterClrMapping/>
  </p:clrMapOvr>
  <p:transition spd="slow"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5"/>
          <p:cNvSpPr txBox="1">
            <a:spLocks noGrp="1"/>
          </p:cNvSpPr>
          <p:nvPr/>
        </p:nvSpPr>
        <p:spPr bwMode="auto">
          <a:xfrm>
            <a:off x="6372225" y="6308725"/>
            <a:ext cx="2133600" cy="365125"/>
          </a:xfrm>
          <a:prstGeom prst="rect">
            <a:avLst/>
          </a:prstGeom>
          <a:noFill/>
          <a:ln w="9525">
            <a:noFill/>
            <a:miter lim="800000"/>
            <a:headEnd/>
            <a:tailEnd/>
          </a:ln>
        </p:spPr>
        <p:txBody>
          <a:bodyPr anchor="ctr"/>
          <a:lstStyle/>
          <a:p>
            <a:pPr algn="r"/>
            <a:fld id="{8CB0C565-ABEA-420E-AE13-4406E9379C9C}" type="slidenum">
              <a:rPr lang="fr-FR" sz="1000" b="1">
                <a:solidFill>
                  <a:srgbClr val="898989"/>
                </a:solidFill>
                <a:latin typeface="Calibri" pitchFamily="34" charset="0"/>
              </a:rPr>
              <a:pPr algn="r"/>
              <a:t>10</a:t>
            </a:fld>
            <a:endParaRPr lang="fr-FR" sz="1000" b="1">
              <a:solidFill>
                <a:srgbClr val="898989"/>
              </a:solidFill>
              <a:latin typeface="Calibri" pitchFamily="34" charset="0"/>
            </a:endParaRPr>
          </a:p>
        </p:txBody>
      </p:sp>
      <p:sp>
        <p:nvSpPr>
          <p:cNvPr id="59395"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- 7</a:t>
            </a:r>
            <a:endParaRPr lang="fr-FR" sz="2000" b="1" i="1">
              <a:solidFill>
                <a:schemeClr val="bg1"/>
              </a:solidFill>
              <a:latin typeface="Futura Bk"/>
            </a:endParaRPr>
          </a:p>
        </p:txBody>
      </p:sp>
      <p:sp>
        <p:nvSpPr>
          <p:cNvPr id="59396"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Les partenaires en Lorraine Champagne</a:t>
            </a:r>
            <a:endParaRPr lang="fr-FR" sz="2800" b="1" i="1">
              <a:solidFill>
                <a:schemeClr val="bg1"/>
              </a:solidFill>
              <a:latin typeface="Futura Bk"/>
            </a:endParaRPr>
          </a:p>
        </p:txBody>
      </p:sp>
      <p:sp>
        <p:nvSpPr>
          <p:cNvPr id="59397" name="Rectangle 6"/>
          <p:cNvSpPr>
            <a:spLocks noChangeArrowheads="1"/>
          </p:cNvSpPr>
          <p:nvPr/>
        </p:nvSpPr>
        <p:spPr bwMode="auto">
          <a:xfrm>
            <a:off x="684213" y="1879600"/>
            <a:ext cx="4824412" cy="3387725"/>
          </a:xfrm>
          <a:prstGeom prst="rect">
            <a:avLst/>
          </a:prstGeom>
          <a:noFill/>
          <a:ln w="9525">
            <a:noFill/>
            <a:miter lim="800000"/>
            <a:headEnd/>
            <a:tailEnd/>
          </a:ln>
        </p:spPr>
        <p:txBody>
          <a:bodyPr anchor="ctr">
            <a:spAutoFit/>
          </a:bodyPr>
          <a:lstStyle/>
          <a:p>
            <a:pPr>
              <a:tabLst>
                <a:tab pos="457200" algn="l"/>
              </a:tabLst>
            </a:pPr>
            <a:endParaRPr lang="fr-FR">
              <a:latin typeface="Calibri" pitchFamily="34" charset="0"/>
            </a:endParaRPr>
          </a:p>
          <a:p>
            <a:pPr>
              <a:tabLst>
                <a:tab pos="457200" algn="l"/>
              </a:tabLst>
            </a:pPr>
            <a:r>
              <a:rPr lang="fr-FR" b="1">
                <a:latin typeface="Calibri" pitchFamily="34" charset="0"/>
              </a:rPr>
              <a:t>LE CFPB </a:t>
            </a:r>
          </a:p>
          <a:p>
            <a:pPr>
              <a:tabLst>
                <a:tab pos="457200" algn="l"/>
              </a:tabLst>
            </a:pPr>
            <a:endParaRPr lang="fr-FR">
              <a:latin typeface="Calibri" pitchFamily="34" charset="0"/>
            </a:endParaRPr>
          </a:p>
          <a:p>
            <a:pPr>
              <a:tabLst>
                <a:tab pos="457200" algn="l"/>
              </a:tabLst>
            </a:pPr>
            <a:r>
              <a:rPr lang="fr-FR" b="1">
                <a:latin typeface="Calibri" pitchFamily="34" charset="0"/>
              </a:rPr>
              <a:t>La Maison de la finance</a:t>
            </a:r>
            <a:r>
              <a:rPr lang="fr-FR">
                <a:latin typeface="Calibri" pitchFamily="34" charset="0"/>
              </a:rPr>
              <a:t> </a:t>
            </a:r>
          </a:p>
          <a:p>
            <a:pPr>
              <a:tabLst>
                <a:tab pos="457200" algn="l"/>
              </a:tabLst>
            </a:pPr>
            <a:endParaRPr lang="fr-FR">
              <a:latin typeface="Calibri" pitchFamily="34" charset="0"/>
            </a:endParaRPr>
          </a:p>
          <a:p>
            <a:pPr>
              <a:tabLst>
                <a:tab pos="457200" algn="l"/>
              </a:tabLst>
            </a:pPr>
            <a:r>
              <a:rPr lang="fr-FR" b="1">
                <a:latin typeface="Calibri" pitchFamily="34" charset="0"/>
              </a:rPr>
              <a:t>La Banque Populaire Lorraine Champagne 2012-2013</a:t>
            </a:r>
          </a:p>
          <a:p>
            <a:pPr>
              <a:tabLst>
                <a:tab pos="457200" algn="l"/>
              </a:tabLst>
            </a:pPr>
            <a:endParaRPr lang="fr-FR" b="1">
              <a:latin typeface="Calibri" pitchFamily="34" charset="0"/>
            </a:endParaRPr>
          </a:p>
          <a:p>
            <a:pPr>
              <a:tabLst>
                <a:tab pos="457200" algn="l"/>
              </a:tabLst>
            </a:pPr>
            <a:r>
              <a:rPr lang="fr-FR" b="1">
                <a:latin typeface="Calibri" pitchFamily="34" charset="0"/>
              </a:rPr>
              <a:t>BNP Paribas, Direction Régionale EST</a:t>
            </a:r>
          </a:p>
          <a:p>
            <a:pPr>
              <a:tabLst>
                <a:tab pos="457200" algn="l"/>
              </a:tabLst>
            </a:pPr>
            <a:endParaRPr lang="fr-FR" b="1">
              <a:latin typeface="Calibri" pitchFamily="34" charset="0"/>
            </a:endParaRPr>
          </a:p>
          <a:p>
            <a:pPr>
              <a:tabLst>
                <a:tab pos="457200" algn="l"/>
              </a:tabLst>
            </a:pPr>
            <a:r>
              <a:rPr lang="fr-FR" b="1">
                <a:latin typeface="Calibri" pitchFamily="34" charset="0"/>
              </a:rPr>
              <a:t>La CCI Moselle</a:t>
            </a:r>
            <a:endParaRPr lang="fr-FR">
              <a:latin typeface="Calibri" pitchFamily="34" charset="0"/>
            </a:endParaRPr>
          </a:p>
          <a:p>
            <a:pPr>
              <a:tabLst>
                <a:tab pos="457200" algn="l"/>
              </a:tabLst>
            </a:pPr>
            <a:endParaRPr lang="fr-FR">
              <a:latin typeface="Calibri" pitchFamily="34" charset="0"/>
            </a:endParaRPr>
          </a:p>
        </p:txBody>
      </p:sp>
      <p:pic>
        <p:nvPicPr>
          <p:cNvPr id="59401" name="Picture 9"/>
          <p:cNvPicPr>
            <a:picLocks noChangeAspect="1" noChangeArrowheads="1"/>
          </p:cNvPicPr>
          <p:nvPr/>
        </p:nvPicPr>
        <p:blipFill>
          <a:blip r:embed="rId2"/>
          <a:srcRect l="42126" t="73083" r="53932" b="19986"/>
          <a:stretch>
            <a:fillRect/>
          </a:stretch>
        </p:blipFill>
        <p:spPr bwMode="auto">
          <a:xfrm>
            <a:off x="6084888" y="1773238"/>
            <a:ext cx="720725" cy="792162"/>
          </a:xfrm>
          <a:prstGeom prst="rect">
            <a:avLst/>
          </a:prstGeom>
          <a:noFill/>
          <a:ln w="9525">
            <a:noFill/>
            <a:miter lim="800000"/>
            <a:headEnd/>
            <a:tailEnd/>
          </a:ln>
        </p:spPr>
      </p:pic>
      <p:pic>
        <p:nvPicPr>
          <p:cNvPr id="59402" name="Picture 10" descr="maison de la finance"/>
          <p:cNvPicPr>
            <a:picLocks noChangeAspect="1" noChangeArrowheads="1"/>
          </p:cNvPicPr>
          <p:nvPr/>
        </p:nvPicPr>
        <p:blipFill>
          <a:blip r:embed="rId3"/>
          <a:srcRect/>
          <a:stretch>
            <a:fillRect/>
          </a:stretch>
        </p:blipFill>
        <p:spPr bwMode="auto">
          <a:xfrm>
            <a:off x="6084888" y="2492375"/>
            <a:ext cx="1057275" cy="581025"/>
          </a:xfrm>
          <a:prstGeom prst="rect">
            <a:avLst/>
          </a:prstGeom>
          <a:noFill/>
        </p:spPr>
      </p:pic>
      <p:pic>
        <p:nvPicPr>
          <p:cNvPr id="59403" name="Picture 11" descr="images"/>
          <p:cNvPicPr>
            <a:picLocks noChangeAspect="1" noChangeArrowheads="1"/>
          </p:cNvPicPr>
          <p:nvPr/>
        </p:nvPicPr>
        <p:blipFill>
          <a:blip r:embed="rId4"/>
          <a:srcRect/>
          <a:stretch>
            <a:fillRect/>
          </a:stretch>
        </p:blipFill>
        <p:spPr bwMode="auto">
          <a:xfrm>
            <a:off x="6011863" y="3357563"/>
            <a:ext cx="1516062" cy="566737"/>
          </a:xfrm>
          <a:prstGeom prst="rect">
            <a:avLst/>
          </a:prstGeom>
          <a:noFill/>
        </p:spPr>
      </p:pic>
      <p:pic>
        <p:nvPicPr>
          <p:cNvPr id="59404" name="Picture 12" descr="untitled"/>
          <p:cNvPicPr>
            <a:picLocks noChangeAspect="1" noChangeArrowheads="1"/>
          </p:cNvPicPr>
          <p:nvPr/>
        </p:nvPicPr>
        <p:blipFill>
          <a:blip r:embed="rId5"/>
          <a:srcRect/>
          <a:stretch>
            <a:fillRect/>
          </a:stretch>
        </p:blipFill>
        <p:spPr bwMode="auto">
          <a:xfrm>
            <a:off x="6011863" y="4797425"/>
            <a:ext cx="2460625" cy="636588"/>
          </a:xfrm>
          <a:prstGeom prst="rect">
            <a:avLst/>
          </a:prstGeom>
          <a:noFill/>
        </p:spPr>
      </p:pic>
      <p:pic>
        <p:nvPicPr>
          <p:cNvPr id="59405" name="Picture 13" descr="untitled"/>
          <p:cNvPicPr>
            <a:picLocks noChangeAspect="1" noChangeArrowheads="1"/>
          </p:cNvPicPr>
          <p:nvPr/>
        </p:nvPicPr>
        <p:blipFill>
          <a:blip r:embed="rId6"/>
          <a:srcRect/>
          <a:stretch>
            <a:fillRect/>
          </a:stretch>
        </p:blipFill>
        <p:spPr bwMode="auto">
          <a:xfrm>
            <a:off x="6011863" y="4005263"/>
            <a:ext cx="2449512" cy="595312"/>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5"/>
          <p:cNvSpPr>
            <a:spLocks noGrp="1"/>
          </p:cNvSpPr>
          <p:nvPr>
            <p:ph type="sldNum" sz="quarter" idx="12"/>
          </p:nvPr>
        </p:nvSpPr>
        <p:spPr bwMode="auto">
          <a:noFill/>
          <a:ln>
            <a:miter lim="800000"/>
            <a:headEnd/>
            <a:tailEnd/>
          </a:ln>
        </p:spPr>
        <p:txBody>
          <a:bodyPr/>
          <a:lstStyle/>
          <a:p>
            <a:fld id="{5187DB23-BCA1-4DE2-97DF-EAB0C347351F}" type="slidenum">
              <a:rPr lang="fr-FR" smtClean="0">
                <a:cs typeface="Arial" charset="0"/>
              </a:rPr>
              <a:pPr/>
              <a:t>11</a:t>
            </a:fld>
            <a:endParaRPr lang="fr-FR" smtClean="0">
              <a:cs typeface="Arial" charset="0"/>
            </a:endParaRPr>
          </a:p>
        </p:txBody>
      </p:sp>
      <p:sp>
        <p:nvSpPr>
          <p:cNvPr id="24578"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- 7</a:t>
            </a:r>
            <a:endParaRPr lang="fr-FR" sz="2000" b="1" i="1">
              <a:solidFill>
                <a:schemeClr val="bg1"/>
              </a:solidFill>
              <a:latin typeface="Futura Bk"/>
            </a:endParaRPr>
          </a:p>
        </p:txBody>
      </p:sp>
      <p:sp>
        <p:nvSpPr>
          <p:cNvPr id="24579"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Les partenaires		</a:t>
            </a:r>
            <a:endParaRPr lang="fr-FR" sz="2800" b="1" i="1">
              <a:solidFill>
                <a:schemeClr val="bg1"/>
              </a:solidFill>
              <a:latin typeface="Futura Bk"/>
            </a:endParaRPr>
          </a:p>
        </p:txBody>
      </p:sp>
      <p:sp>
        <p:nvSpPr>
          <p:cNvPr id="24580" name="Rectangle 6"/>
          <p:cNvSpPr>
            <a:spLocks noChangeArrowheads="1"/>
          </p:cNvSpPr>
          <p:nvPr/>
        </p:nvSpPr>
        <p:spPr bwMode="auto">
          <a:xfrm>
            <a:off x="827088" y="836613"/>
            <a:ext cx="7488237" cy="5273675"/>
          </a:xfrm>
          <a:prstGeom prst="rect">
            <a:avLst/>
          </a:prstGeom>
          <a:noFill/>
          <a:ln w="9525">
            <a:noFill/>
            <a:miter lim="800000"/>
            <a:headEnd/>
            <a:tailEnd/>
          </a:ln>
        </p:spPr>
        <p:txBody>
          <a:bodyPr anchor="ctr">
            <a:spAutoFit/>
          </a:bodyPr>
          <a:lstStyle/>
          <a:p>
            <a:pPr>
              <a:buClr>
                <a:srgbClr val="000099"/>
              </a:buClr>
              <a:buSzPct val="75000"/>
              <a:buFont typeface="Wingdings" pitchFamily="2" charset="2"/>
              <a:buNone/>
            </a:pPr>
            <a:endParaRPr lang="fr-FR" sz="2000">
              <a:latin typeface="Calibri" pitchFamily="34" charset="0"/>
            </a:endParaRPr>
          </a:p>
          <a:p>
            <a:r>
              <a:rPr lang="fr-FR" sz="2000" b="1">
                <a:latin typeface="Calibri" pitchFamily="34" charset="0"/>
              </a:rPr>
              <a:t>APPORT DES PARTENAIRES POUR L’AITB</a:t>
            </a:r>
            <a:r>
              <a:rPr lang="fr-FR" sz="2000">
                <a:latin typeface="Calibri" pitchFamily="34" charset="0"/>
              </a:rPr>
              <a:t> : </a:t>
            </a:r>
          </a:p>
          <a:p>
            <a:pPr>
              <a:buClr>
                <a:srgbClr val="000099"/>
              </a:buClr>
              <a:buSzPct val="75000"/>
              <a:buFont typeface="Wingdings" pitchFamily="2" charset="2"/>
              <a:buChar char="n"/>
            </a:pPr>
            <a:r>
              <a:rPr lang="fr-FR" sz="2000">
                <a:latin typeface="Calibri" pitchFamily="34" charset="0"/>
              </a:rPr>
              <a:t> un soutien financier (financement annuaire/site internet...)</a:t>
            </a:r>
          </a:p>
          <a:p>
            <a:pPr>
              <a:buClr>
                <a:srgbClr val="000099"/>
              </a:buClr>
              <a:buSzPct val="75000"/>
              <a:buFont typeface="Wingdings" pitchFamily="2" charset="2"/>
              <a:buChar char="n"/>
            </a:pPr>
            <a:r>
              <a:rPr lang="fr-FR" sz="2000">
                <a:latin typeface="Calibri" pitchFamily="34" charset="0"/>
              </a:rPr>
              <a:t> un soutien matériel : mise à disposition salle de conférence et/ou de matériel (CFPB ex photocopie)</a:t>
            </a:r>
          </a:p>
          <a:p>
            <a:pPr>
              <a:buClr>
                <a:srgbClr val="000099"/>
              </a:buClr>
              <a:buSzPct val="75000"/>
              <a:buFont typeface="Wingdings" pitchFamily="2" charset="2"/>
              <a:buChar char="n"/>
            </a:pPr>
            <a:r>
              <a:rPr lang="fr-FR" sz="2000">
                <a:latin typeface="Calibri" pitchFamily="34" charset="0"/>
              </a:rPr>
              <a:t> des conférenciers </a:t>
            </a:r>
          </a:p>
          <a:p>
            <a:pPr>
              <a:buClr>
                <a:srgbClr val="000099"/>
              </a:buClr>
              <a:buSzPct val="75000"/>
              <a:buFont typeface="Wingdings" pitchFamily="2" charset="2"/>
              <a:buChar char="n"/>
            </a:pPr>
            <a:r>
              <a:rPr lang="fr-FR" sz="2000">
                <a:latin typeface="Calibri" pitchFamily="34" charset="0"/>
              </a:rPr>
              <a:t> Des facilités pour leur collaborateurs pour assister aux évènements locaux </a:t>
            </a:r>
          </a:p>
          <a:p>
            <a:pPr>
              <a:buClr>
                <a:srgbClr val="000099"/>
              </a:buClr>
              <a:buSzPct val="75000"/>
              <a:buFont typeface="Wingdings" pitchFamily="2" charset="2"/>
              <a:buChar char="n"/>
            </a:pPr>
            <a:r>
              <a:rPr lang="fr-FR" sz="2000">
                <a:latin typeface="Calibri" pitchFamily="34" charset="0"/>
              </a:rPr>
              <a:t>Mise à disposition de salle de conférence</a:t>
            </a:r>
          </a:p>
          <a:p>
            <a:pPr>
              <a:buClr>
                <a:srgbClr val="000099"/>
              </a:buClr>
              <a:buSzPct val="75000"/>
              <a:buFont typeface="Wingdings" pitchFamily="2" charset="2"/>
              <a:buChar char="n"/>
            </a:pPr>
            <a:r>
              <a:rPr lang="fr-FR" sz="2000">
                <a:latin typeface="Calibri" pitchFamily="34" charset="0"/>
              </a:rPr>
              <a:t>Faire connaître et reconnaître l’ITB</a:t>
            </a:r>
          </a:p>
          <a:p>
            <a:pPr>
              <a:buClr>
                <a:srgbClr val="000099"/>
              </a:buClr>
              <a:buSzPct val="75000"/>
              <a:buFont typeface="Wingdings" pitchFamily="2" charset="2"/>
              <a:buNone/>
            </a:pPr>
            <a:r>
              <a:rPr lang="fr-FR" sz="2000">
                <a:latin typeface="Calibri" pitchFamily="34" charset="0"/>
              </a:rPr>
              <a:t> </a:t>
            </a:r>
          </a:p>
          <a:p>
            <a:pPr>
              <a:buClr>
                <a:srgbClr val="000099"/>
              </a:buClr>
              <a:buSzPct val="75000"/>
              <a:buFont typeface="Wingdings" pitchFamily="2" charset="2"/>
              <a:buNone/>
            </a:pPr>
            <a:r>
              <a:rPr lang="fr-FR" sz="2000" b="1">
                <a:latin typeface="Calibri" pitchFamily="34" charset="0"/>
              </a:rPr>
              <a:t>RETOUR POUR LES PARTENAIRES</a:t>
            </a:r>
            <a:endParaRPr lang="fr-FR" sz="2000">
              <a:latin typeface="Calibri" pitchFamily="34" charset="0"/>
            </a:endParaRPr>
          </a:p>
          <a:p>
            <a:pPr>
              <a:buClr>
                <a:srgbClr val="000099"/>
              </a:buClr>
              <a:buSzPct val="75000"/>
              <a:buFont typeface="Wingdings" pitchFamily="2" charset="2"/>
              <a:buChar char="n"/>
            </a:pPr>
            <a:r>
              <a:rPr lang="fr-FR" sz="2000">
                <a:latin typeface="Calibri" pitchFamily="34" charset="0"/>
              </a:rPr>
              <a:t> Être visible et développer sa notoriété à travers l’annuaire et les conférences</a:t>
            </a:r>
          </a:p>
          <a:p>
            <a:pPr>
              <a:buClr>
                <a:srgbClr val="000099"/>
              </a:buClr>
              <a:buSzPct val="75000"/>
              <a:buFont typeface="Wingdings" pitchFamily="2" charset="2"/>
              <a:buChar char="n"/>
            </a:pPr>
            <a:r>
              <a:rPr lang="fr-FR" sz="2000">
                <a:latin typeface="Calibri" pitchFamily="34" charset="0"/>
              </a:rPr>
              <a:t> Disposer d’un annuaire pendant 2 ans en exclusivité.</a:t>
            </a:r>
          </a:p>
          <a:p>
            <a:pPr>
              <a:buClr>
                <a:srgbClr val="000099"/>
              </a:buClr>
              <a:buSzPct val="75000"/>
              <a:buFont typeface="Wingdings" pitchFamily="2" charset="2"/>
              <a:buChar char="n"/>
            </a:pPr>
            <a:r>
              <a:rPr lang="fr-FR" sz="2000">
                <a:latin typeface="Calibri" pitchFamily="34" charset="0"/>
              </a:rPr>
              <a:t>Organiser une conférence aux couleurs du partenaire</a:t>
            </a:r>
          </a:p>
          <a:p>
            <a:pPr>
              <a:buClr>
                <a:srgbClr val="000099"/>
              </a:buClr>
              <a:buSzPct val="75000"/>
              <a:buFont typeface="Wingdings" pitchFamily="2" charset="2"/>
              <a:buChar char="n"/>
            </a:pPr>
            <a:endParaRPr lang="fr-FR" sz="2000">
              <a:latin typeface="Calibri" pitchFamily="34" charset="0"/>
            </a:endParaRPr>
          </a:p>
        </p:txBody>
      </p:sp>
    </p:spTree>
  </p:cSld>
  <p:clrMapOvr>
    <a:masterClrMapping/>
  </p:clrMapOvr>
  <p:transition spd="slow" advClick="0" advTm="1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5"/>
          <p:cNvSpPr>
            <a:spLocks noGrp="1"/>
          </p:cNvSpPr>
          <p:nvPr>
            <p:ph type="sldNum" sz="quarter" idx="12"/>
          </p:nvPr>
        </p:nvSpPr>
        <p:spPr bwMode="auto">
          <a:noFill/>
          <a:ln>
            <a:miter lim="800000"/>
            <a:headEnd/>
            <a:tailEnd/>
          </a:ln>
        </p:spPr>
        <p:txBody>
          <a:bodyPr/>
          <a:lstStyle/>
          <a:p>
            <a:fld id="{C8734C57-FD07-42C1-8C54-20B66153F57C}" type="slidenum">
              <a:rPr lang="fr-FR" smtClean="0">
                <a:cs typeface="Arial" charset="0"/>
              </a:rPr>
              <a:pPr/>
              <a:t>12</a:t>
            </a:fld>
            <a:endParaRPr lang="fr-FR" smtClean="0">
              <a:cs typeface="Arial" charset="0"/>
            </a:endParaRPr>
          </a:p>
        </p:txBody>
      </p:sp>
      <p:sp>
        <p:nvSpPr>
          <p:cNvPr id="25602" name="Rectangle 1"/>
          <p:cNvSpPr>
            <a:spLocks noChangeArrowheads="1"/>
          </p:cNvSpPr>
          <p:nvPr/>
        </p:nvSpPr>
        <p:spPr bwMode="auto">
          <a:xfrm>
            <a:off x="611188" y="908050"/>
            <a:ext cx="8208962" cy="4014788"/>
          </a:xfrm>
          <a:prstGeom prst="rect">
            <a:avLst/>
          </a:prstGeom>
          <a:noFill/>
          <a:ln w="9525">
            <a:noFill/>
            <a:miter lim="800000"/>
            <a:headEnd/>
            <a:tailEnd/>
          </a:ln>
        </p:spPr>
        <p:txBody>
          <a:bodyPr>
            <a:spAutoFit/>
          </a:bodyPr>
          <a:lstStyle/>
          <a:p>
            <a:pPr algn="ctr"/>
            <a:r>
              <a:rPr lang="fr-FR" b="1">
                <a:solidFill>
                  <a:schemeClr val="tx2"/>
                </a:solidFill>
                <a:latin typeface="Calibri" pitchFamily="34" charset="0"/>
              </a:rPr>
              <a:t>Un outil de communication et de visibilité hors du commun</a:t>
            </a:r>
          </a:p>
          <a:p>
            <a:endParaRPr lang="fr-FR" sz="1400" b="1">
              <a:solidFill>
                <a:schemeClr val="tx2"/>
              </a:solidFill>
              <a:latin typeface="Calibri" pitchFamily="34" charset="0"/>
            </a:endParaRPr>
          </a:p>
          <a:p>
            <a:endParaRPr lang="fr-FR" sz="1400">
              <a:solidFill>
                <a:schemeClr val="tx2"/>
              </a:solidFill>
              <a:latin typeface="Calibri" pitchFamily="34" charset="0"/>
            </a:endParaRPr>
          </a:p>
          <a:p>
            <a:endParaRPr lang="fr-FR" sz="1400" b="1">
              <a:solidFill>
                <a:schemeClr val="tx2"/>
              </a:solidFill>
              <a:latin typeface="Calibri" pitchFamily="34" charset="0"/>
            </a:endParaRPr>
          </a:p>
          <a:p>
            <a:r>
              <a:rPr lang="fr-FR" sz="1400" b="1" u="sng">
                <a:solidFill>
                  <a:schemeClr val="tx2"/>
                </a:solidFill>
                <a:latin typeface="Calibri" pitchFamily="34" charset="0"/>
              </a:rPr>
              <a:t>Les manifestations en Région: une visibilité dans le temps</a:t>
            </a:r>
          </a:p>
          <a:p>
            <a:endParaRPr lang="fr-FR" sz="1400" b="1" u="sng">
              <a:solidFill>
                <a:schemeClr val="tx2"/>
              </a:solidFill>
              <a:latin typeface="Calibri" pitchFamily="34" charset="0"/>
            </a:endParaRPr>
          </a:p>
          <a:p>
            <a:r>
              <a:rPr lang="fr-FR" sz="1400" b="1">
                <a:solidFill>
                  <a:schemeClr val="tx2"/>
                </a:solidFill>
                <a:latin typeface="Calibri" pitchFamily="34" charset="0"/>
              </a:rPr>
              <a:t>Création de la manifestation et mise en ligne sur la page d’accueil du site</a:t>
            </a:r>
          </a:p>
          <a:p>
            <a:r>
              <a:rPr lang="fr-FR" sz="1400">
                <a:solidFill>
                  <a:schemeClr val="tx2"/>
                </a:solidFill>
                <a:latin typeface="Calibri" pitchFamily="34" charset="0"/>
              </a:rPr>
              <a:t>inscription en ligne, paiement CB possible pour les extérieurs si manifestation payante</a:t>
            </a:r>
          </a:p>
          <a:p>
            <a:r>
              <a:rPr lang="fr-FR" sz="1400">
                <a:solidFill>
                  <a:schemeClr val="tx2"/>
                </a:solidFill>
                <a:latin typeface="Calibri" pitchFamily="34" charset="0"/>
              </a:rPr>
              <a:t>Descriptif de la manifestation avec les logos des partenaires et des conférenciers</a:t>
            </a:r>
          </a:p>
          <a:p>
            <a:r>
              <a:rPr lang="fr-FR" sz="1400">
                <a:solidFill>
                  <a:schemeClr val="tx2"/>
                </a:solidFill>
                <a:latin typeface="Calibri" pitchFamily="34" charset="0"/>
              </a:rPr>
              <a:t> plan de situation,</a:t>
            </a:r>
          </a:p>
          <a:p>
            <a:r>
              <a:rPr lang="fr-FR" sz="1400">
                <a:solidFill>
                  <a:schemeClr val="tx2"/>
                </a:solidFill>
                <a:latin typeface="Calibri" pitchFamily="34" charset="0"/>
              </a:rPr>
              <a:t> photos ou support, </a:t>
            </a:r>
          </a:p>
          <a:p>
            <a:r>
              <a:rPr lang="fr-FR" sz="1400">
                <a:solidFill>
                  <a:schemeClr val="tx2"/>
                </a:solidFill>
                <a:latin typeface="Calibri" pitchFamily="34" charset="0"/>
              </a:rPr>
              <a:t>édition badges, </a:t>
            </a:r>
          </a:p>
          <a:p>
            <a:r>
              <a:rPr lang="fr-FR" sz="1400">
                <a:solidFill>
                  <a:schemeClr val="tx2"/>
                </a:solidFill>
                <a:latin typeface="Calibri" pitchFamily="34" charset="0"/>
              </a:rPr>
              <a:t>Gestion de la liste des participants,</a:t>
            </a:r>
          </a:p>
          <a:p>
            <a:r>
              <a:rPr lang="fr-FR" sz="1400">
                <a:solidFill>
                  <a:schemeClr val="tx2"/>
                </a:solidFill>
                <a:latin typeface="Calibri" pitchFamily="34" charset="0"/>
              </a:rPr>
              <a:t>Relance des inscrits quelques jours avant l’adhésion </a:t>
            </a:r>
          </a:p>
          <a:p>
            <a:endParaRPr lang="fr-FR" sz="1400">
              <a:solidFill>
                <a:schemeClr val="tx2"/>
              </a:solidFill>
              <a:latin typeface="Calibri" pitchFamily="34" charset="0"/>
            </a:endParaRPr>
          </a:p>
          <a:p>
            <a:endParaRPr lang="fr-FR" sz="1400">
              <a:solidFill>
                <a:schemeClr val="tx2"/>
              </a:solidFill>
              <a:latin typeface="Calibri" pitchFamily="34" charset="0"/>
            </a:endParaRPr>
          </a:p>
          <a:p>
            <a:endParaRPr lang="fr-FR" sz="1400">
              <a:solidFill>
                <a:schemeClr val="tx2"/>
              </a:solidFill>
              <a:latin typeface="Calibri" pitchFamily="34" charset="0"/>
            </a:endParaRPr>
          </a:p>
          <a:p>
            <a:endParaRPr lang="fr-FR" sz="1600">
              <a:solidFill>
                <a:schemeClr val="tx2"/>
              </a:solidFill>
              <a:latin typeface="Calibri" pitchFamily="34" charset="0"/>
            </a:endParaRPr>
          </a:p>
        </p:txBody>
      </p:sp>
      <p:sp>
        <p:nvSpPr>
          <p:cNvPr id="25603"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- 8</a:t>
            </a:r>
            <a:endParaRPr lang="fr-FR" sz="2000" b="1" i="1">
              <a:solidFill>
                <a:schemeClr val="bg1"/>
              </a:solidFill>
              <a:latin typeface="Futura Bk"/>
            </a:endParaRPr>
          </a:p>
        </p:txBody>
      </p:sp>
      <p:sp>
        <p:nvSpPr>
          <p:cNvPr id="25604"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 site internet</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numéro de diapositive 5"/>
          <p:cNvSpPr>
            <a:spLocks noGrp="1"/>
          </p:cNvSpPr>
          <p:nvPr>
            <p:ph type="sldNum" sz="quarter" idx="12"/>
          </p:nvPr>
        </p:nvSpPr>
        <p:spPr bwMode="auto">
          <a:noFill/>
          <a:ln>
            <a:miter lim="800000"/>
            <a:headEnd/>
            <a:tailEnd/>
          </a:ln>
        </p:spPr>
        <p:txBody>
          <a:bodyPr/>
          <a:lstStyle/>
          <a:p>
            <a:fld id="{07A92CA6-ACEA-4600-861F-1E50BDE6A6A9}" type="slidenum">
              <a:rPr lang="fr-FR" smtClean="0">
                <a:cs typeface="Arial" charset="0"/>
              </a:rPr>
              <a:pPr/>
              <a:t>13</a:t>
            </a:fld>
            <a:endParaRPr lang="fr-FR" smtClean="0">
              <a:cs typeface="Arial" charset="0"/>
            </a:endParaRPr>
          </a:p>
        </p:txBody>
      </p:sp>
      <p:sp>
        <p:nvSpPr>
          <p:cNvPr id="36866" name="Rectangle 1"/>
          <p:cNvSpPr>
            <a:spLocks noChangeArrowheads="1"/>
          </p:cNvSpPr>
          <p:nvPr/>
        </p:nvSpPr>
        <p:spPr bwMode="auto">
          <a:xfrm>
            <a:off x="755650" y="908050"/>
            <a:ext cx="8137525" cy="5048250"/>
          </a:xfrm>
          <a:prstGeom prst="rect">
            <a:avLst/>
          </a:prstGeom>
          <a:noFill/>
          <a:ln w="9525">
            <a:noFill/>
            <a:miter lim="800000"/>
            <a:headEnd/>
            <a:tailEnd/>
          </a:ln>
        </p:spPr>
        <p:txBody>
          <a:bodyPr>
            <a:spAutoFit/>
          </a:bodyPr>
          <a:lstStyle/>
          <a:p>
            <a:r>
              <a:rPr lang="fr-FR" sz="1400">
                <a:latin typeface="Futura Bk"/>
              </a:rPr>
              <a:t> Cette cotisation est adaptée en fonction du statut de chacun :</a:t>
            </a: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endParaRPr lang="fr-FR" sz="1400">
              <a:latin typeface="Futura Bk"/>
            </a:endParaRPr>
          </a:p>
          <a:p>
            <a:r>
              <a:rPr lang="fr-FR" sz="1400">
                <a:latin typeface="Futura Bk"/>
              </a:rPr>
              <a:t>Les montants de la cotisation et la ventilation AITB/Asso régionale sont votées chaque année au cours de l’Assemblée Générale de l’AITB.</a:t>
            </a:r>
          </a:p>
          <a:p>
            <a:endParaRPr lang="fr-FR" sz="1400">
              <a:latin typeface="Futura Bk"/>
            </a:endParaRPr>
          </a:p>
          <a:p>
            <a:r>
              <a:rPr lang="fr-FR" sz="1400">
                <a:latin typeface="Futura Bk"/>
              </a:rPr>
              <a:t>Une autre recette peut également parvenir du paiement par des personnes extérieurs à nos manifestations (en général entre 2 et 5 euros par personne).</a:t>
            </a:r>
          </a:p>
          <a:p>
            <a:endParaRPr lang="fr-FR" sz="1400">
              <a:latin typeface="Futura Bk"/>
            </a:endParaRPr>
          </a:p>
          <a:p>
            <a:endParaRPr lang="fr-FR" sz="1600">
              <a:latin typeface="Futura Bk"/>
            </a:endParaRPr>
          </a:p>
          <a:p>
            <a:r>
              <a:rPr lang="fr-FR" sz="1600" b="1">
                <a:latin typeface="Futura Bk"/>
              </a:rPr>
              <a:t>Les dépenses</a:t>
            </a:r>
            <a:r>
              <a:rPr lang="fr-FR" sz="1600">
                <a:latin typeface="Futura Bk"/>
              </a:rPr>
              <a:t> </a:t>
            </a:r>
            <a:r>
              <a:rPr lang="fr-FR" sz="1400">
                <a:latin typeface="Futura Bk"/>
              </a:rPr>
              <a:t>: cocktails, manifestation, frais assurance, frais bancaire, frais postaux, etc.</a:t>
            </a:r>
          </a:p>
        </p:txBody>
      </p:sp>
      <p:sp>
        <p:nvSpPr>
          <p:cNvPr id="36867"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- 10</a:t>
            </a:r>
            <a:endParaRPr lang="fr-FR" sz="2000" b="1" i="1">
              <a:solidFill>
                <a:schemeClr val="bg1"/>
              </a:solidFill>
              <a:latin typeface="Futura Bk"/>
            </a:endParaRPr>
          </a:p>
        </p:txBody>
      </p:sp>
      <p:sp>
        <p:nvSpPr>
          <p:cNvPr id="36868"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 volet financier</a:t>
            </a:r>
            <a:endParaRPr lang="fr-FR" sz="2800" b="1" i="1">
              <a:solidFill>
                <a:schemeClr val="bg1"/>
              </a:solidFill>
              <a:latin typeface="Futura Bk"/>
            </a:endParaRPr>
          </a:p>
        </p:txBody>
      </p:sp>
      <p:graphicFrame>
        <p:nvGraphicFramePr>
          <p:cNvPr id="27731" name="Group 83"/>
          <p:cNvGraphicFramePr>
            <a:graphicFrameLocks noGrp="1"/>
          </p:cNvGraphicFramePr>
          <p:nvPr/>
        </p:nvGraphicFramePr>
        <p:xfrm>
          <a:off x="1042988" y="1268413"/>
          <a:ext cx="6767512" cy="2498725"/>
        </p:xfrm>
        <a:graphic>
          <a:graphicData uri="http://schemas.openxmlformats.org/drawingml/2006/table">
            <a:tbl>
              <a:tblPr/>
              <a:tblGrid>
                <a:gridCol w="985837"/>
                <a:gridCol w="3910013"/>
                <a:gridCol w="1871662"/>
              </a:tblGrid>
              <a:tr h="3048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Montant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Statut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Part reversé à l’AITB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45 €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Diplômé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35 €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Diplômé payant par prélèvement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25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Diplômé à la retraite quelque soit le mode de paiement choisi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20 €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Étudiant ITB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10 €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Diplômés et maîtres de conférences de l’AITB  à l’international (Afrique, Maghreb, Haiti)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Étudiant ITB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54061"/>
                        </a:buClr>
                        <a:buSzTx/>
                        <a:buFont typeface="Wingdings" pitchFamily="2" charset="2"/>
                        <a:buNone/>
                        <a:tabLst/>
                      </a:pPr>
                      <a:r>
                        <a:rPr kumimoji="0" lang="fr-FR" sz="1400" b="0" i="0" u="none" strike="noStrike" cap="none" normalizeH="0" baseline="0" smtClean="0">
                          <a:ln>
                            <a:noFill/>
                          </a:ln>
                          <a:solidFill>
                            <a:schemeClr val="tx1"/>
                          </a:solidFill>
                          <a:effectLst/>
                          <a:latin typeface="Arial" pitchFamily="34" charset="0"/>
                          <a:cs typeface="Arial" pitchFamily="34" charset="0"/>
                        </a:rPr>
                        <a:t>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0" y="0"/>
            <a:ext cx="2914650" cy="6911975"/>
          </a:xfrm>
          <a:prstGeom prst="rect">
            <a:avLst/>
          </a:prstGeom>
          <a:noFill/>
          <a:ln w="9525">
            <a:noFill/>
            <a:miter lim="800000"/>
            <a:headEnd/>
            <a:tailEnd/>
          </a:ln>
        </p:spPr>
      </p:pic>
      <p:sp>
        <p:nvSpPr>
          <p:cNvPr id="6" name="Text Box 4"/>
          <p:cNvSpPr txBox="1">
            <a:spLocks noChangeArrowheads="1"/>
          </p:cNvSpPr>
          <p:nvPr/>
        </p:nvSpPr>
        <p:spPr bwMode="auto">
          <a:xfrm>
            <a:off x="4908364" y="178606"/>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Web-Conférences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9" name="Text Box 4"/>
          <p:cNvSpPr txBox="1">
            <a:spLocks noChangeArrowheads="1"/>
          </p:cNvSpPr>
          <p:nvPr/>
        </p:nvSpPr>
        <p:spPr bwMode="auto">
          <a:xfrm>
            <a:off x="2914650" y="3869950"/>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Adhérents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0" name="Text Box 4"/>
          <p:cNvSpPr txBox="1">
            <a:spLocks noChangeArrowheads="1"/>
          </p:cNvSpPr>
          <p:nvPr/>
        </p:nvSpPr>
        <p:spPr bwMode="auto">
          <a:xfrm>
            <a:off x="1659453" y="5776642"/>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b="1" spc="150" dirty="0">
                <a:ln w="11430"/>
                <a:solidFill>
                  <a:schemeClr val="bg1">
                    <a:lumMod val="95000"/>
                    <a:alpha val="28000"/>
                  </a:schemeClr>
                </a:solidFill>
                <a:latin typeface="Berlin Sans FB" pitchFamily="34" charset="0"/>
                <a:ea typeface="Verdana" pitchFamily="34" charset="0"/>
                <a:cs typeface="Verdana" pitchFamily="34" charset="0"/>
              </a:rPr>
              <a:t>Budget</a:t>
            </a:r>
          </a:p>
        </p:txBody>
      </p:sp>
      <p:sp>
        <p:nvSpPr>
          <p:cNvPr id="11" name="Text Box 4"/>
          <p:cNvSpPr txBox="1">
            <a:spLocks noChangeArrowheads="1"/>
          </p:cNvSpPr>
          <p:nvPr/>
        </p:nvSpPr>
        <p:spPr bwMode="auto">
          <a:xfrm>
            <a:off x="2671594" y="89558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3200" spc="150" dirty="0">
                <a:ln w="11430"/>
                <a:solidFill>
                  <a:schemeClr val="bg1">
                    <a:lumMod val="95000"/>
                    <a:alpha val="28000"/>
                  </a:schemeClr>
                </a:solidFill>
                <a:latin typeface="Berlin Sans FB" pitchFamily="34" charset="0"/>
                <a:ea typeface="Verdana" pitchFamily="34" charset="0"/>
                <a:cs typeface="Verdana" pitchFamily="34" charset="0"/>
              </a:rPr>
              <a:t>logo</a:t>
            </a:r>
            <a:endParaRPr lang="fr-FR" sz="28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2" name="Text Box 4"/>
          <p:cNvSpPr txBox="1">
            <a:spLocks noChangeArrowheads="1"/>
          </p:cNvSpPr>
          <p:nvPr/>
        </p:nvSpPr>
        <p:spPr bwMode="auto">
          <a:xfrm>
            <a:off x="2873875" y="4898745"/>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cotisation</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3" name="Text Box 4"/>
          <p:cNvSpPr txBox="1">
            <a:spLocks noChangeArrowheads="1"/>
          </p:cNvSpPr>
          <p:nvPr/>
        </p:nvSpPr>
        <p:spPr bwMode="auto">
          <a:xfrm>
            <a:off x="4742375" y="478726"/>
            <a:ext cx="439517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Assemblées Générales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4" name="Text Box 4"/>
          <p:cNvSpPr txBox="1">
            <a:spLocks noChangeArrowheads="1"/>
          </p:cNvSpPr>
          <p:nvPr/>
        </p:nvSpPr>
        <p:spPr bwMode="auto">
          <a:xfrm>
            <a:off x="6373056" y="3422650"/>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partenaires</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5" name="Text Box 4"/>
          <p:cNvSpPr txBox="1">
            <a:spLocks noChangeArrowheads="1"/>
          </p:cNvSpPr>
          <p:nvPr/>
        </p:nvSpPr>
        <p:spPr bwMode="auto">
          <a:xfrm>
            <a:off x="3071395" y="171629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Annuaire</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6" name="Text Box 4"/>
          <p:cNvSpPr txBox="1">
            <a:spLocks noChangeArrowheads="1"/>
          </p:cNvSpPr>
          <p:nvPr/>
        </p:nvSpPr>
        <p:spPr bwMode="auto">
          <a:xfrm>
            <a:off x="2483768" y="6146922"/>
            <a:ext cx="3384376"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43000"/>
                  </a:schemeClr>
                </a:solidFill>
                <a:latin typeface="Berlin Sans FB" pitchFamily="34" charset="0"/>
                <a:ea typeface="Verdana" pitchFamily="34" charset="0"/>
                <a:cs typeface="Verdana" pitchFamily="34" charset="0"/>
              </a:rPr>
              <a:t>Remise des trophées</a:t>
            </a:r>
            <a:endParaRPr lang="fr-FR" sz="2000" i="1" spc="150" dirty="0">
              <a:ln w="11430"/>
              <a:solidFill>
                <a:schemeClr val="bg1">
                  <a:lumMod val="95000"/>
                  <a:alpha val="43000"/>
                </a:schemeClr>
              </a:solidFill>
              <a:latin typeface="Berlin Sans FB" pitchFamily="34" charset="0"/>
              <a:ea typeface="Verdana" pitchFamily="34" charset="0"/>
              <a:cs typeface="Verdana" pitchFamily="34" charset="0"/>
            </a:endParaRPr>
          </a:p>
        </p:txBody>
      </p:sp>
      <p:sp>
        <p:nvSpPr>
          <p:cNvPr id="17" name="Text Box 4"/>
          <p:cNvSpPr txBox="1">
            <a:spLocks noChangeArrowheads="1"/>
          </p:cNvSpPr>
          <p:nvPr/>
        </p:nvSpPr>
        <p:spPr bwMode="auto">
          <a:xfrm>
            <a:off x="5532268" y="1803973"/>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43000"/>
                  </a:schemeClr>
                </a:solidFill>
                <a:latin typeface="Futura Bk" pitchFamily="34" charset="0"/>
                <a:ea typeface="Verdana" pitchFamily="34" charset="0"/>
                <a:cs typeface="Verdana" pitchFamily="34" charset="0"/>
              </a:rPr>
              <a:t>CFPB</a:t>
            </a:r>
            <a:endParaRPr lang="fr-FR" sz="2000" b="1"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18" name="Text Box 4"/>
          <p:cNvSpPr txBox="1">
            <a:spLocks noChangeArrowheads="1"/>
          </p:cNvSpPr>
          <p:nvPr/>
        </p:nvSpPr>
        <p:spPr bwMode="auto">
          <a:xfrm>
            <a:off x="4708196" y="1192504"/>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Promotions </a:t>
            </a:r>
            <a:r>
              <a:rPr lang="fr-FR" sz="2000" spc="150" dirty="0" err="1">
                <a:ln w="11430"/>
                <a:solidFill>
                  <a:schemeClr val="bg1">
                    <a:lumMod val="95000"/>
                    <a:alpha val="28000"/>
                  </a:schemeClr>
                </a:solidFill>
                <a:latin typeface="Futura Bk" pitchFamily="34" charset="0"/>
                <a:ea typeface="Verdana" pitchFamily="34" charset="0"/>
                <a:cs typeface="Verdana" pitchFamily="34" charset="0"/>
              </a:rPr>
              <a:t>itb</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9" name="Text Box 4"/>
          <p:cNvSpPr txBox="1">
            <a:spLocks noChangeArrowheads="1"/>
          </p:cNvSpPr>
          <p:nvPr/>
        </p:nvSpPr>
        <p:spPr bwMode="auto">
          <a:xfrm>
            <a:off x="4440006" y="4555335"/>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800" b="1" spc="150" dirty="0">
                <a:ln w="11430"/>
                <a:solidFill>
                  <a:schemeClr val="bg1">
                    <a:lumMod val="95000"/>
                    <a:alpha val="28000"/>
                  </a:schemeClr>
                </a:solidFill>
                <a:latin typeface="Futura Bk" pitchFamily="34" charset="0"/>
                <a:ea typeface="Verdana" pitchFamily="34" charset="0"/>
                <a:cs typeface="Verdana" pitchFamily="34" charset="0"/>
              </a:rPr>
              <a:t>Visites d’entreprises</a:t>
            </a:r>
            <a:endParaRPr lang="fr-FR" sz="24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0" name="Text Box 4"/>
          <p:cNvSpPr txBox="1">
            <a:spLocks noChangeArrowheads="1"/>
          </p:cNvSpPr>
          <p:nvPr/>
        </p:nvSpPr>
        <p:spPr bwMode="auto">
          <a:xfrm>
            <a:off x="4671291" y="612881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43000"/>
                  </a:schemeClr>
                </a:solidFill>
                <a:latin typeface="Futura Bk" pitchFamily="34" charset="0"/>
                <a:ea typeface="Verdana" pitchFamily="34" charset="0"/>
                <a:cs typeface="Verdana" pitchFamily="34" charset="0"/>
              </a:rPr>
              <a:t>Trésorerie</a:t>
            </a:r>
            <a:endParaRPr lang="fr-FR" sz="2000"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22" name="Text Box 4"/>
          <p:cNvSpPr txBox="1">
            <a:spLocks noChangeArrowheads="1"/>
          </p:cNvSpPr>
          <p:nvPr/>
        </p:nvSpPr>
        <p:spPr bwMode="auto">
          <a:xfrm>
            <a:off x="4689743" y="1536269"/>
            <a:ext cx="235680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mailings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3" name="Text Box 4"/>
          <p:cNvSpPr txBox="1">
            <a:spLocks noChangeArrowheads="1"/>
          </p:cNvSpPr>
          <p:nvPr/>
        </p:nvSpPr>
        <p:spPr bwMode="auto">
          <a:xfrm>
            <a:off x="7145691" y="65982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statuts</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4" name="Text Box 4"/>
          <p:cNvSpPr txBox="1">
            <a:spLocks noChangeArrowheads="1"/>
          </p:cNvSpPr>
          <p:nvPr/>
        </p:nvSpPr>
        <p:spPr bwMode="auto">
          <a:xfrm>
            <a:off x="7145691" y="5713047"/>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diplômés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5" name="Text Box 4"/>
          <p:cNvSpPr txBox="1">
            <a:spLocks noChangeArrowheads="1"/>
          </p:cNvSpPr>
          <p:nvPr/>
        </p:nvSpPr>
        <p:spPr bwMode="auto">
          <a:xfrm>
            <a:off x="3087504" y="345130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cocktails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6" name="Text Box 4"/>
          <p:cNvSpPr txBox="1">
            <a:spLocks noChangeArrowheads="1"/>
          </p:cNvSpPr>
          <p:nvPr/>
        </p:nvSpPr>
        <p:spPr bwMode="auto">
          <a:xfrm>
            <a:off x="7145690" y="4075326"/>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Président</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7" name="Text Box 4"/>
          <p:cNvSpPr txBox="1">
            <a:spLocks noChangeArrowheads="1"/>
          </p:cNvSpPr>
          <p:nvPr/>
        </p:nvSpPr>
        <p:spPr bwMode="auto">
          <a:xfrm>
            <a:off x="4857041" y="5193459"/>
            <a:ext cx="3032029"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Secrétaire Général</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8" name="Text Box 4"/>
          <p:cNvSpPr txBox="1">
            <a:spLocks noChangeArrowheads="1"/>
          </p:cNvSpPr>
          <p:nvPr/>
        </p:nvSpPr>
        <p:spPr bwMode="auto">
          <a:xfrm>
            <a:off x="3307296" y="221432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gestion du site @</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9" name="Text Box 4"/>
          <p:cNvSpPr txBox="1">
            <a:spLocks noChangeArrowheads="1"/>
          </p:cNvSpPr>
          <p:nvPr/>
        </p:nvSpPr>
        <p:spPr bwMode="auto">
          <a:xfrm>
            <a:off x="2873874" y="4272012"/>
            <a:ext cx="365888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international</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30" name="Text Box 4"/>
          <p:cNvSpPr txBox="1">
            <a:spLocks noChangeArrowheads="1"/>
          </p:cNvSpPr>
          <p:nvPr/>
        </p:nvSpPr>
        <p:spPr bwMode="auto">
          <a:xfrm>
            <a:off x="2873874" y="2412475"/>
            <a:ext cx="6239185" cy="1296144"/>
          </a:xfrm>
          <a:prstGeom prst="rect">
            <a:avLst/>
          </a:prstGeom>
          <a:noFill/>
          <a:ln>
            <a:noFill/>
          </a:ln>
          <a:effectLst/>
          <a:extLst/>
        </p:spPr>
        <p:txBody>
          <a:bodyPr lIns="36576" tIns="36576" rIns="36576" bIns="36576">
            <a:scene3d>
              <a:camera prst="orthographicFront"/>
              <a:lightRig rig="soft" dir="t">
                <a:rot lat="0" lon="0" rev="10800000"/>
              </a:lightRig>
            </a:scene3d>
            <a:sp3d extrusionH="57150">
              <a:bevelT w="27940" h="12700" prst="coolSlant"/>
              <a:contourClr>
                <a:srgbClr val="DDDDDD"/>
              </a:contourClr>
            </a:sp3d>
          </a:bodyPr>
          <a:lstStyle/>
          <a:p>
            <a:pPr algn="ctr">
              <a:lnSpc>
                <a:spcPct val="150000"/>
              </a:lnSpc>
              <a:defRPr/>
            </a:pPr>
            <a:r>
              <a:rPr lang="fr-FR" sz="4800" spc="150" dirty="0">
                <a:ln w="11430"/>
                <a:solidFill>
                  <a:srgbClr val="F8F8F8"/>
                </a:solidFill>
                <a:effectLst>
                  <a:outerShdw blurRad="60007" dist="200025" dir="15000000" sy="30000" kx="-1800000" algn="bl" rotWithShape="0">
                    <a:prstClr val="black">
                      <a:alpha val="32000"/>
                    </a:prstClr>
                  </a:outerShdw>
                </a:effectLst>
                <a:latin typeface="Futura Bk" pitchFamily="34" charset="0"/>
                <a:ea typeface="Verdana" pitchFamily="34" charset="0"/>
                <a:cs typeface="Verdana" pitchFamily="34" charset="0"/>
              </a:rPr>
              <a:t>2. Les activités</a:t>
            </a:r>
          </a:p>
          <a:p>
            <a:pPr algn="ctr">
              <a:defRPr/>
            </a:pPr>
            <a:endParaRPr lang="fr-FR" sz="3600" b="1" spc="150" dirty="0">
              <a:ln w="11430"/>
              <a:solidFill>
                <a:srgbClr val="F8F8F8"/>
              </a:solidFill>
              <a:latin typeface="Verdana" pitchFamily="34" charset="0"/>
              <a:ea typeface="Verdana" pitchFamily="34" charset="0"/>
              <a:cs typeface="Verdana" pitchFamily="34" charset="0"/>
            </a:endParaRPr>
          </a:p>
        </p:txBody>
      </p:sp>
      <p:pic>
        <p:nvPicPr>
          <p:cNvPr id="40988" name="Picture 28" descr="logo aitblc"/>
          <p:cNvPicPr>
            <a:picLocks noChangeAspect="1" noChangeArrowheads="1"/>
          </p:cNvPicPr>
          <p:nvPr/>
        </p:nvPicPr>
        <p:blipFill>
          <a:blip r:embed="rId3"/>
          <a:srcRect/>
          <a:stretch>
            <a:fillRect/>
          </a:stretch>
        </p:blipFill>
        <p:spPr bwMode="auto">
          <a:xfrm>
            <a:off x="539750" y="2420938"/>
            <a:ext cx="1963738" cy="1976437"/>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u numéro de diapositive 5"/>
          <p:cNvSpPr>
            <a:spLocks noGrp="1"/>
          </p:cNvSpPr>
          <p:nvPr>
            <p:ph type="sldNum" sz="quarter" idx="12"/>
          </p:nvPr>
        </p:nvSpPr>
        <p:spPr bwMode="auto">
          <a:noFill/>
          <a:ln>
            <a:miter lim="800000"/>
            <a:headEnd/>
            <a:tailEnd/>
          </a:ln>
        </p:spPr>
        <p:txBody>
          <a:bodyPr/>
          <a:lstStyle/>
          <a:p>
            <a:fld id="{0EE3538C-3796-41E8-91E8-366E8B0B5A25}" type="slidenum">
              <a:rPr lang="fr-FR" smtClean="0">
                <a:cs typeface="Arial" charset="0"/>
              </a:rPr>
              <a:pPr/>
              <a:t>15</a:t>
            </a:fld>
            <a:endParaRPr lang="fr-FR" smtClean="0">
              <a:cs typeface="Arial" charset="0"/>
            </a:endParaRPr>
          </a:p>
        </p:txBody>
      </p:sp>
      <p:sp>
        <p:nvSpPr>
          <p:cNvPr id="41986" name="Rectangle 1"/>
          <p:cNvSpPr>
            <a:spLocks noChangeArrowheads="1"/>
          </p:cNvSpPr>
          <p:nvPr/>
        </p:nvSpPr>
        <p:spPr bwMode="auto">
          <a:xfrm>
            <a:off x="900113" y="908050"/>
            <a:ext cx="7848600" cy="4359275"/>
          </a:xfrm>
          <a:prstGeom prst="rect">
            <a:avLst/>
          </a:prstGeom>
          <a:noFill/>
          <a:ln w="9525">
            <a:noFill/>
            <a:miter lim="800000"/>
            <a:headEnd/>
            <a:tailEnd/>
          </a:ln>
        </p:spPr>
        <p:txBody>
          <a:bodyPr>
            <a:spAutoFit/>
          </a:bodyPr>
          <a:lstStyle/>
          <a:p>
            <a:pPr algn="just"/>
            <a:r>
              <a:rPr lang="fr-FR" sz="2000">
                <a:solidFill>
                  <a:schemeClr val="tx2"/>
                </a:solidFill>
                <a:latin typeface="Calibri" pitchFamily="34" charset="0"/>
              </a:rPr>
              <a:t>L’annuaire est un outil de promotion, de reconnaissance et de travail … </a:t>
            </a:r>
          </a:p>
          <a:p>
            <a:pPr algn="just"/>
            <a:endParaRPr lang="fr-FR" sz="2000">
              <a:solidFill>
                <a:schemeClr val="tx2"/>
              </a:solidFill>
              <a:latin typeface="Calibri" pitchFamily="34" charset="0"/>
            </a:endParaRPr>
          </a:p>
          <a:p>
            <a:pPr algn="ctr"/>
            <a:r>
              <a:rPr lang="fr-FR" sz="2000" b="1">
                <a:solidFill>
                  <a:schemeClr val="tx2"/>
                </a:solidFill>
                <a:latin typeface="Calibri" pitchFamily="34" charset="0"/>
              </a:rPr>
              <a:t>Il valorise l’AITB et chaque diplômé !</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C’est une des contreparties « visibles » de l’adhésion qui permettront d’aller démarcher chaque diplômé. Figurer dans le « who’s who » de la Profession bancaire apporte une fierté légitime, et le posséder, et l’avoir sur son bureau est encore mieux !</a:t>
            </a:r>
          </a:p>
          <a:p>
            <a:pPr algn="just"/>
            <a:r>
              <a:rPr lang="fr-FR" sz="2000">
                <a:solidFill>
                  <a:schemeClr val="tx2"/>
                </a:solidFill>
                <a:latin typeface="Calibri" pitchFamily="34" charset="0"/>
              </a:rPr>
              <a:t>C’est du reste un « formidable carnet d’adresse » !</a:t>
            </a:r>
          </a:p>
          <a:p>
            <a:pPr algn="just"/>
            <a:endParaRPr lang="fr-FR" sz="2000">
              <a:solidFill>
                <a:schemeClr val="tx2"/>
              </a:solidFill>
              <a:latin typeface="Calibri" pitchFamily="34" charset="0"/>
            </a:endParaRPr>
          </a:p>
          <a:p>
            <a:pPr algn="just"/>
            <a:r>
              <a:rPr lang="fr-FR" sz="2000" b="1" u="sng">
                <a:solidFill>
                  <a:schemeClr val="tx2"/>
                </a:solidFill>
                <a:latin typeface="Calibri" pitchFamily="34" charset="0"/>
              </a:rPr>
              <a:t>Conditions de remise de l’annuaire</a:t>
            </a:r>
          </a:p>
          <a:p>
            <a:pPr algn="just">
              <a:buClr>
                <a:srgbClr val="000099"/>
              </a:buClr>
              <a:buFont typeface="Wingdings" pitchFamily="2" charset="2"/>
              <a:buChar char="n"/>
            </a:pPr>
            <a:r>
              <a:rPr lang="fr-FR" sz="2000">
                <a:solidFill>
                  <a:schemeClr val="tx2"/>
                </a:solidFill>
                <a:latin typeface="Calibri" pitchFamily="34" charset="0"/>
              </a:rPr>
              <a:t> Remis en contrepartie de l’adhésion à l’AITB.</a:t>
            </a:r>
          </a:p>
          <a:p>
            <a:pPr algn="just"/>
            <a:endParaRPr lang="fr-FR" sz="2000">
              <a:solidFill>
                <a:schemeClr val="tx2"/>
              </a:solidFill>
              <a:latin typeface="Calibri" pitchFamily="34" charset="0"/>
            </a:endParaRPr>
          </a:p>
          <a:p>
            <a:pPr algn="just"/>
            <a:endParaRPr lang="fr-FR" sz="2000">
              <a:solidFill>
                <a:schemeClr val="tx2"/>
              </a:solidFill>
              <a:latin typeface="Calibri" pitchFamily="34" charset="0"/>
            </a:endParaRPr>
          </a:p>
        </p:txBody>
      </p:sp>
      <p:sp>
        <p:nvSpPr>
          <p:cNvPr id="41987" name="Titre 1"/>
          <p:cNvSpPr txBox="1">
            <a:spLocks/>
          </p:cNvSpPr>
          <p:nvPr/>
        </p:nvSpPr>
        <p:spPr bwMode="auto">
          <a:xfrm>
            <a:off x="107950" y="4445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- 1</a:t>
            </a:r>
            <a:endParaRPr lang="fr-FR" sz="2000" b="1" i="1">
              <a:solidFill>
                <a:schemeClr val="bg1"/>
              </a:solidFill>
              <a:latin typeface="Futura Bk"/>
            </a:endParaRPr>
          </a:p>
        </p:txBody>
      </p:sp>
      <p:sp>
        <p:nvSpPr>
          <p:cNvPr id="41988"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L’Annuaire</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numéro de diapositive 5"/>
          <p:cNvSpPr>
            <a:spLocks noGrp="1"/>
          </p:cNvSpPr>
          <p:nvPr>
            <p:ph type="sldNum" sz="quarter" idx="12"/>
          </p:nvPr>
        </p:nvSpPr>
        <p:spPr bwMode="auto">
          <a:noFill/>
          <a:ln>
            <a:miter lim="800000"/>
            <a:headEnd/>
            <a:tailEnd/>
          </a:ln>
        </p:spPr>
        <p:txBody>
          <a:bodyPr/>
          <a:lstStyle/>
          <a:p>
            <a:fld id="{BAABCE96-BF2B-471D-85BD-53FB23C76E0C}" type="slidenum">
              <a:rPr lang="fr-FR" smtClean="0">
                <a:cs typeface="Arial" charset="0"/>
              </a:rPr>
              <a:pPr/>
              <a:t>16</a:t>
            </a:fld>
            <a:endParaRPr lang="fr-FR" smtClean="0">
              <a:cs typeface="Arial" charset="0"/>
            </a:endParaRPr>
          </a:p>
        </p:txBody>
      </p:sp>
      <p:sp>
        <p:nvSpPr>
          <p:cNvPr id="44034" name="Titre 1"/>
          <p:cNvSpPr txBox="1">
            <a:spLocks/>
          </p:cNvSpPr>
          <p:nvPr/>
        </p:nvSpPr>
        <p:spPr bwMode="auto">
          <a:xfrm>
            <a:off x="107950" y="4445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- 2</a:t>
            </a:r>
            <a:endParaRPr lang="fr-FR" sz="2000" b="1" i="1">
              <a:solidFill>
                <a:schemeClr val="bg1"/>
              </a:solidFill>
              <a:latin typeface="Futura Bk"/>
            </a:endParaRPr>
          </a:p>
        </p:txBody>
      </p:sp>
      <p:sp>
        <p:nvSpPr>
          <p:cNvPr id="44035" name="Rectangle 1"/>
          <p:cNvSpPr>
            <a:spLocks noChangeArrowheads="1"/>
          </p:cNvSpPr>
          <p:nvPr/>
        </p:nvSpPr>
        <p:spPr bwMode="auto">
          <a:xfrm>
            <a:off x="827088" y="836613"/>
            <a:ext cx="8066087" cy="6188075"/>
          </a:xfrm>
          <a:prstGeom prst="rect">
            <a:avLst/>
          </a:prstGeom>
          <a:noFill/>
          <a:ln w="9525">
            <a:noFill/>
            <a:miter lim="800000"/>
            <a:headEnd/>
            <a:tailEnd/>
          </a:ln>
        </p:spPr>
        <p:txBody>
          <a:bodyPr>
            <a:spAutoFit/>
          </a:bodyPr>
          <a:lstStyle/>
          <a:p>
            <a:pPr algn="just"/>
            <a:r>
              <a:rPr lang="fr-FR" sz="2000" b="1" u="sng">
                <a:solidFill>
                  <a:schemeClr val="tx2"/>
                </a:solidFill>
                <a:latin typeface="Calibri" pitchFamily="34" charset="0"/>
              </a:rPr>
              <a:t>L’accueil</a:t>
            </a:r>
          </a:p>
          <a:p>
            <a:pPr algn="just"/>
            <a:endParaRPr lang="fr-FR" sz="2000">
              <a:solidFill>
                <a:schemeClr val="tx2"/>
              </a:solidFill>
              <a:latin typeface="Calibri" pitchFamily="34" charset="0"/>
            </a:endParaRP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L’objectif de ces manifestations sont triples :</a:t>
            </a:r>
          </a:p>
          <a:p>
            <a:pPr marL="742950" lvl="1" indent="-285750" algn="just">
              <a:buClr>
                <a:srgbClr val="000099"/>
              </a:buClr>
              <a:buSzPct val="75000"/>
              <a:buFont typeface="Wingdings" pitchFamily="2" charset="2"/>
              <a:buChar char="n"/>
            </a:pPr>
            <a:r>
              <a:rPr lang="fr-FR" sz="2000">
                <a:solidFill>
                  <a:schemeClr val="tx2"/>
                </a:solidFill>
                <a:latin typeface="Calibri" pitchFamily="34" charset="0"/>
              </a:rPr>
              <a:t>offrir une contrepartie visible à nos adhérents,</a:t>
            </a:r>
          </a:p>
          <a:p>
            <a:pPr marL="742950" lvl="1" indent="-285750" algn="just">
              <a:buClr>
                <a:srgbClr val="000099"/>
              </a:buClr>
              <a:buSzPct val="75000"/>
              <a:buFont typeface="Wingdings" pitchFamily="2" charset="2"/>
              <a:buChar char="n"/>
            </a:pPr>
            <a:r>
              <a:rPr lang="fr-FR" sz="2000">
                <a:solidFill>
                  <a:schemeClr val="tx2"/>
                </a:solidFill>
                <a:latin typeface="Calibri" pitchFamily="34" charset="0"/>
              </a:rPr>
              <a:t>renforcer notre crédibilité et pouvoir d’attraction vis-à-vis des tiers,</a:t>
            </a:r>
          </a:p>
          <a:p>
            <a:pPr marL="742950" lvl="1" indent="-285750" algn="just">
              <a:buClr>
                <a:srgbClr val="000099"/>
              </a:buClr>
              <a:buSzPct val="75000"/>
              <a:buFont typeface="Wingdings" pitchFamily="2" charset="2"/>
              <a:buChar char="n"/>
            </a:pPr>
            <a:r>
              <a:rPr lang="fr-FR" sz="2000">
                <a:solidFill>
                  <a:schemeClr val="tx2"/>
                </a:solidFill>
                <a:latin typeface="Calibri" pitchFamily="34" charset="0"/>
              </a:rPr>
              <a:t>capter de nouvelles adhésions</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Distribution de badges permettant au public de distinguer les membres du bureau et des badges distinguant les diplômés adhérents et non adhérents et de nos partenaires</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Diffusion d’un film AITB LC lors de l’accueil et du pointage des personnes présentant l’équipe, les actions menées et à mener ainsi que nos partenaires</a:t>
            </a:r>
          </a:p>
          <a:p>
            <a:pPr algn="just"/>
            <a:endParaRPr lang="fr-FR" sz="2000">
              <a:solidFill>
                <a:schemeClr val="tx2"/>
              </a:solidFill>
              <a:latin typeface="Calibri" pitchFamily="34" charset="0"/>
            </a:endParaRPr>
          </a:p>
          <a:p>
            <a:pPr algn="just"/>
            <a:r>
              <a:rPr lang="fr-FR" sz="2000" b="1">
                <a:solidFill>
                  <a:schemeClr val="tx2"/>
                </a:solidFill>
                <a:latin typeface="Calibri" pitchFamily="34" charset="0"/>
              </a:rPr>
              <a:t>Service premium pour les VIP de la Banque et nos partenaires</a:t>
            </a:r>
          </a:p>
          <a:p>
            <a:pPr algn="just"/>
            <a:endParaRPr lang="fr-FR" sz="2000" b="1">
              <a:solidFill>
                <a:schemeClr val="tx2"/>
              </a:solidFill>
              <a:latin typeface="Calibri" pitchFamily="34" charset="0"/>
            </a:endParaRPr>
          </a:p>
          <a:p>
            <a:pPr algn="just"/>
            <a:endParaRPr lang="fr-FR" sz="2000">
              <a:solidFill>
                <a:schemeClr val="tx2"/>
              </a:solidFill>
              <a:latin typeface="Calibri" pitchFamily="34" charset="0"/>
            </a:endParaRPr>
          </a:p>
          <a:p>
            <a:pPr algn="just"/>
            <a:endParaRPr lang="fr-FR" sz="2000">
              <a:solidFill>
                <a:schemeClr val="tx2"/>
              </a:solidFill>
              <a:latin typeface="Calibri" pitchFamily="34" charset="0"/>
            </a:endParaRPr>
          </a:p>
        </p:txBody>
      </p:sp>
      <p:sp>
        <p:nvSpPr>
          <p:cNvPr id="44036" name="Titre 1"/>
          <p:cNvSpPr txBox="1">
            <a:spLocks/>
          </p:cNvSpPr>
          <p:nvPr/>
        </p:nvSpPr>
        <p:spPr bwMode="auto">
          <a:xfrm>
            <a:off x="1547813" y="188913"/>
            <a:ext cx="7392987" cy="485775"/>
          </a:xfrm>
          <a:prstGeom prst="rect">
            <a:avLst/>
          </a:prstGeom>
          <a:noFill/>
          <a:ln w="9525">
            <a:noFill/>
            <a:miter lim="800000"/>
            <a:headEnd/>
            <a:tailEnd/>
          </a:ln>
        </p:spPr>
        <p:txBody>
          <a:bodyPr/>
          <a:lstStyle/>
          <a:p>
            <a:pPr algn="ctr"/>
            <a:r>
              <a:rPr lang="fr-FR" sz="2800">
                <a:solidFill>
                  <a:schemeClr val="bg1"/>
                </a:solidFill>
                <a:latin typeface="Futura Bk"/>
              </a:rPr>
              <a:t>Les Web-Conférences – l’organisation</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u numéro de diapositive 5"/>
          <p:cNvSpPr>
            <a:spLocks noGrp="1"/>
          </p:cNvSpPr>
          <p:nvPr>
            <p:ph type="sldNum" sz="quarter" idx="12"/>
          </p:nvPr>
        </p:nvSpPr>
        <p:spPr bwMode="auto">
          <a:noFill/>
          <a:ln>
            <a:miter lim="800000"/>
            <a:headEnd/>
            <a:tailEnd/>
          </a:ln>
        </p:spPr>
        <p:txBody>
          <a:bodyPr/>
          <a:lstStyle/>
          <a:p>
            <a:fld id="{4F960AD2-A8BA-4A95-87D8-0DFC880A4B16}" type="slidenum">
              <a:rPr lang="fr-FR" smtClean="0">
                <a:cs typeface="Arial" charset="0"/>
              </a:rPr>
              <a:pPr/>
              <a:t>17</a:t>
            </a:fld>
            <a:endParaRPr lang="fr-FR" smtClean="0">
              <a:cs typeface="Arial" charset="0"/>
            </a:endParaRPr>
          </a:p>
        </p:txBody>
      </p:sp>
      <p:sp>
        <p:nvSpPr>
          <p:cNvPr id="48130" name="Rectangle 1"/>
          <p:cNvSpPr>
            <a:spLocks noChangeArrowheads="1"/>
          </p:cNvSpPr>
          <p:nvPr/>
        </p:nvSpPr>
        <p:spPr bwMode="auto">
          <a:xfrm>
            <a:off x="611188" y="2060575"/>
            <a:ext cx="7848600" cy="3749675"/>
          </a:xfrm>
          <a:prstGeom prst="rect">
            <a:avLst/>
          </a:prstGeom>
          <a:noFill/>
          <a:ln w="9525">
            <a:noFill/>
            <a:miter lim="800000"/>
            <a:headEnd/>
            <a:tailEnd/>
          </a:ln>
        </p:spPr>
        <p:txBody>
          <a:bodyPr>
            <a:spAutoFit/>
          </a:bodyPr>
          <a:lstStyle/>
          <a:p>
            <a:pPr algn="just"/>
            <a:r>
              <a:rPr lang="fr-FR" sz="2000" b="1" u="sng">
                <a:solidFill>
                  <a:schemeClr val="tx2"/>
                </a:solidFill>
                <a:latin typeface="Calibri" pitchFamily="34" charset="0"/>
              </a:rPr>
              <a:t>Qu’est ce que c’est ? </a:t>
            </a:r>
          </a:p>
          <a:p>
            <a:pPr algn="just"/>
            <a:r>
              <a:rPr lang="fr-FR" sz="2000">
                <a:solidFill>
                  <a:schemeClr val="tx2"/>
                </a:solidFill>
                <a:latin typeface="Calibri" pitchFamily="34" charset="0"/>
              </a:rPr>
              <a:t>La visite d’entreprise est aussi une activité permettant de réunir les diplômés autour d’une visite d’entreprise connu localement ou à travers celle-ci la découvert d’un secteur d’activité.</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Le  PDG ou directeur financier  prolongera la visite par une mini-conférence présentant l’entreprise sous l’angle économique et financier, afin d’enrichir notre culture de ce secteur d’entreprise.</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Notre partenaire pourra intervenir en second partie pour apporter une vision plus bancaire de ce secteur d’activité</a:t>
            </a:r>
          </a:p>
          <a:p>
            <a:pPr algn="just"/>
            <a:endParaRPr lang="fr-FR" sz="2000">
              <a:solidFill>
                <a:schemeClr val="tx2"/>
              </a:solidFill>
              <a:latin typeface="Calibri" pitchFamily="34" charset="0"/>
            </a:endParaRPr>
          </a:p>
        </p:txBody>
      </p:sp>
      <p:sp>
        <p:nvSpPr>
          <p:cNvPr id="48131" name="Titre 1"/>
          <p:cNvSpPr txBox="1">
            <a:spLocks/>
          </p:cNvSpPr>
          <p:nvPr/>
        </p:nvSpPr>
        <p:spPr bwMode="auto">
          <a:xfrm>
            <a:off x="107950" y="4445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- 3</a:t>
            </a:r>
            <a:endParaRPr lang="fr-FR" sz="2000" b="1" i="1">
              <a:solidFill>
                <a:schemeClr val="bg1"/>
              </a:solidFill>
              <a:latin typeface="Futura Bk"/>
            </a:endParaRPr>
          </a:p>
        </p:txBody>
      </p:sp>
      <p:sp>
        <p:nvSpPr>
          <p:cNvPr id="48132"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Les visites d’entreprises</a:t>
            </a:r>
            <a:endParaRPr lang="fr-FR" sz="2800" b="1" i="1">
              <a:solidFill>
                <a:schemeClr val="bg1"/>
              </a:solidFill>
              <a:latin typeface="Futura Bk"/>
            </a:endParaRPr>
          </a:p>
        </p:txBody>
      </p:sp>
      <p:pic>
        <p:nvPicPr>
          <p:cNvPr id="48133" name="Image 2"/>
          <p:cNvPicPr>
            <a:picLocks noChangeAspect="1"/>
          </p:cNvPicPr>
          <p:nvPr/>
        </p:nvPicPr>
        <p:blipFill>
          <a:blip r:embed="rId2"/>
          <a:srcRect/>
          <a:stretch>
            <a:fillRect/>
          </a:stretch>
        </p:blipFill>
        <p:spPr bwMode="auto">
          <a:xfrm>
            <a:off x="611188" y="908050"/>
            <a:ext cx="1185862" cy="1195388"/>
          </a:xfrm>
          <a:prstGeom prst="rect">
            <a:avLst/>
          </a:prstGeom>
          <a:noFill/>
          <a:ln w="9525">
            <a:noFill/>
            <a:miter lim="800000"/>
            <a:headEnd/>
            <a:tailEnd/>
          </a:ln>
        </p:spPr>
      </p:pic>
    </p:spTree>
  </p:cSld>
  <p:clrMapOvr>
    <a:masterClrMapping/>
  </p:clrMapOvr>
  <p:transition spd="slow" advClick="0" advTm="1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numéro de diapositive 5"/>
          <p:cNvSpPr>
            <a:spLocks noGrp="1"/>
          </p:cNvSpPr>
          <p:nvPr>
            <p:ph type="sldNum" sz="quarter" idx="12"/>
          </p:nvPr>
        </p:nvSpPr>
        <p:spPr bwMode="auto">
          <a:noFill/>
          <a:ln>
            <a:miter lim="800000"/>
            <a:headEnd/>
            <a:tailEnd/>
          </a:ln>
        </p:spPr>
        <p:txBody>
          <a:bodyPr/>
          <a:lstStyle/>
          <a:p>
            <a:fld id="{45AADC4A-35F4-44E5-A9AA-8508DD7EA1E5}" type="slidenum">
              <a:rPr lang="fr-FR" smtClean="0">
                <a:cs typeface="Arial" charset="0"/>
              </a:rPr>
              <a:pPr/>
              <a:t>18</a:t>
            </a:fld>
            <a:endParaRPr lang="fr-FR" smtClean="0">
              <a:cs typeface="Arial" charset="0"/>
            </a:endParaRPr>
          </a:p>
        </p:txBody>
      </p:sp>
      <p:sp>
        <p:nvSpPr>
          <p:cNvPr id="49154" name="Rectangle 1"/>
          <p:cNvSpPr>
            <a:spLocks noChangeArrowheads="1"/>
          </p:cNvSpPr>
          <p:nvPr/>
        </p:nvSpPr>
        <p:spPr bwMode="auto">
          <a:xfrm>
            <a:off x="850900" y="1387475"/>
            <a:ext cx="7659688" cy="5273675"/>
          </a:xfrm>
          <a:prstGeom prst="rect">
            <a:avLst/>
          </a:prstGeom>
          <a:noFill/>
          <a:ln w="9525">
            <a:noFill/>
            <a:miter lim="800000"/>
            <a:headEnd/>
            <a:tailEnd/>
          </a:ln>
        </p:spPr>
        <p:txBody>
          <a:bodyPr>
            <a:spAutoFit/>
          </a:bodyPr>
          <a:lstStyle/>
          <a:p>
            <a:pPr algn="just"/>
            <a:r>
              <a:rPr lang="fr-FR" sz="2000" b="1" u="sng">
                <a:solidFill>
                  <a:schemeClr val="tx2"/>
                </a:solidFill>
                <a:latin typeface="Calibri" pitchFamily="34" charset="0"/>
              </a:rPr>
              <a:t>Qu’est ce que c’est ?</a:t>
            </a:r>
          </a:p>
          <a:p>
            <a:pPr algn="just"/>
            <a:r>
              <a:rPr lang="fr-FR" sz="2000">
                <a:solidFill>
                  <a:schemeClr val="tx2"/>
                </a:solidFill>
                <a:latin typeface="Calibri" pitchFamily="34" charset="0"/>
              </a:rPr>
              <a:t>Ce type de manifestation vient en complément des autres évènements (conférence). Des moments de convivialités et d’échanges seuls ne suffisent pas à faire « vivre » une association et à mobiliser les diplômés, celles-ci viennent donc en complément des manifestations précédemment évoqués.</a:t>
            </a:r>
          </a:p>
          <a:p>
            <a:pPr algn="just"/>
            <a:endParaRPr lang="fr-FR" sz="2000">
              <a:solidFill>
                <a:schemeClr val="tx2"/>
              </a:solidFill>
              <a:latin typeface="Calibri" pitchFamily="34" charset="0"/>
            </a:endParaRPr>
          </a:p>
          <a:p>
            <a:pPr algn="just"/>
            <a:r>
              <a:rPr lang="fr-FR" sz="2000" b="1" u="sng">
                <a:solidFill>
                  <a:schemeClr val="tx2"/>
                </a:solidFill>
                <a:latin typeface="Calibri" pitchFamily="34" charset="0"/>
              </a:rPr>
              <a:t>Qu’est ce qui peut se faire ?</a:t>
            </a:r>
          </a:p>
          <a:p>
            <a:pPr algn="just"/>
            <a:r>
              <a:rPr lang="fr-FR" sz="2000">
                <a:solidFill>
                  <a:schemeClr val="tx2"/>
                </a:solidFill>
                <a:latin typeface="Calibri" pitchFamily="34" charset="0"/>
              </a:rPr>
              <a:t>De par leur nature, ces opérations n’ont pas « forcément » vocation à être réalisées dans l’enceinte d’un établissement bancaire. Soirée des promos, bowling, soirée thématique dans un restaurant sont quelques exemples. Le champ des possibilités est large, l’important étant que « l’éthique » de l’AITB soit respecté (bannir le concept de l’apéro géant par exemple) et que cette évènement recueille l’adhésion du plus grand nombre ! </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 </a:t>
            </a:r>
          </a:p>
        </p:txBody>
      </p:sp>
      <p:sp>
        <p:nvSpPr>
          <p:cNvPr id="49155" name="Titre 1"/>
          <p:cNvSpPr txBox="1">
            <a:spLocks/>
          </p:cNvSpPr>
          <p:nvPr/>
        </p:nvSpPr>
        <p:spPr bwMode="auto">
          <a:xfrm>
            <a:off x="0" y="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- 4</a:t>
            </a:r>
            <a:endParaRPr lang="fr-FR" sz="2000" b="1" i="1">
              <a:solidFill>
                <a:schemeClr val="bg1"/>
              </a:solidFill>
              <a:latin typeface="Futura Bk"/>
            </a:endParaRPr>
          </a:p>
        </p:txBody>
      </p:sp>
      <p:sp>
        <p:nvSpPr>
          <p:cNvPr id="49156" name="Titre 1"/>
          <p:cNvSpPr txBox="1">
            <a:spLocks/>
          </p:cNvSpPr>
          <p:nvPr/>
        </p:nvSpPr>
        <p:spPr bwMode="auto">
          <a:xfrm>
            <a:off x="1476375" y="188913"/>
            <a:ext cx="7392988" cy="485775"/>
          </a:xfrm>
          <a:prstGeom prst="rect">
            <a:avLst/>
          </a:prstGeom>
          <a:noFill/>
          <a:ln w="9525">
            <a:noFill/>
            <a:miter lim="800000"/>
            <a:headEnd/>
            <a:tailEnd/>
          </a:ln>
        </p:spPr>
        <p:txBody>
          <a:bodyPr/>
          <a:lstStyle/>
          <a:p>
            <a:pPr algn="ctr"/>
            <a:r>
              <a:rPr lang="fr-FR" sz="2800">
                <a:solidFill>
                  <a:schemeClr val="bg1"/>
                </a:solidFill>
                <a:latin typeface="Futura Bk"/>
              </a:rPr>
              <a:t>Des moments de convivialité et d’échanges</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u numéro de diapositive 5"/>
          <p:cNvSpPr>
            <a:spLocks noGrp="1"/>
          </p:cNvSpPr>
          <p:nvPr>
            <p:ph type="sldNum" sz="quarter" idx="12"/>
          </p:nvPr>
        </p:nvSpPr>
        <p:spPr bwMode="auto">
          <a:noFill/>
          <a:ln>
            <a:miter lim="800000"/>
            <a:headEnd/>
            <a:tailEnd/>
          </a:ln>
        </p:spPr>
        <p:txBody>
          <a:bodyPr/>
          <a:lstStyle/>
          <a:p>
            <a:fld id="{E3A7A90D-9B04-46FA-87B9-A96E42002C81}" type="slidenum">
              <a:rPr lang="fr-FR" smtClean="0">
                <a:cs typeface="Arial" charset="0"/>
              </a:rPr>
              <a:pPr/>
              <a:t>19</a:t>
            </a:fld>
            <a:endParaRPr lang="fr-FR" smtClean="0">
              <a:cs typeface="Arial" charset="0"/>
            </a:endParaRPr>
          </a:p>
        </p:txBody>
      </p:sp>
      <p:sp>
        <p:nvSpPr>
          <p:cNvPr id="50178" name="Rectangle 1"/>
          <p:cNvSpPr>
            <a:spLocks noChangeArrowheads="1"/>
          </p:cNvSpPr>
          <p:nvPr/>
        </p:nvSpPr>
        <p:spPr bwMode="auto">
          <a:xfrm>
            <a:off x="755650" y="1052513"/>
            <a:ext cx="7848600" cy="4054475"/>
          </a:xfrm>
          <a:prstGeom prst="rect">
            <a:avLst/>
          </a:prstGeom>
          <a:noFill/>
          <a:ln w="9525">
            <a:noFill/>
            <a:miter lim="800000"/>
            <a:headEnd/>
            <a:tailEnd/>
          </a:ln>
        </p:spPr>
        <p:txBody>
          <a:bodyPr>
            <a:spAutoFit/>
          </a:bodyPr>
          <a:lstStyle/>
          <a:p>
            <a:pPr algn="just"/>
            <a:r>
              <a:rPr lang="fr-FR" sz="2000" b="1" u="sng">
                <a:solidFill>
                  <a:schemeClr val="tx2"/>
                </a:solidFill>
                <a:latin typeface="Calibri" pitchFamily="34" charset="0"/>
              </a:rPr>
              <a:t>Qu’est ce que c’est ? </a:t>
            </a:r>
          </a:p>
          <a:p>
            <a:pPr algn="just"/>
            <a:r>
              <a:rPr lang="fr-FR" sz="2000">
                <a:solidFill>
                  <a:schemeClr val="tx2"/>
                </a:solidFill>
                <a:latin typeface="Calibri" pitchFamily="34" charset="0"/>
              </a:rPr>
              <a:t>Une occasion exceptionnelle de faire adhérer les nouveaux diplômés, en leur remettant un annuaire sur place, une vitrine des activités de l’AITB locale. C’est aussi un évènement important pour les diplômés, signe de la valorisation de deux années de travail.</a:t>
            </a:r>
          </a:p>
          <a:p>
            <a:pPr algn="just"/>
            <a:endParaRPr lang="fr-FR" sz="2000">
              <a:solidFill>
                <a:schemeClr val="tx2"/>
              </a:solidFill>
              <a:latin typeface="Calibri" pitchFamily="34" charset="0"/>
            </a:endParaRPr>
          </a:p>
          <a:p>
            <a:pPr algn="just"/>
            <a:r>
              <a:rPr lang="fr-FR" sz="2000" b="1" u="sng">
                <a:solidFill>
                  <a:schemeClr val="tx2"/>
                </a:solidFill>
                <a:latin typeface="Calibri" pitchFamily="34" charset="0"/>
              </a:rPr>
              <a:t>Préparation avec le CFPB</a:t>
            </a:r>
          </a:p>
          <a:p>
            <a:pPr algn="just"/>
            <a:r>
              <a:rPr lang="fr-FR" sz="2000">
                <a:solidFill>
                  <a:schemeClr val="tx2"/>
                </a:solidFill>
                <a:latin typeface="Calibri" pitchFamily="34" charset="0"/>
              </a:rPr>
              <a:t>Elle s’effectue en amont et en partenariat avec le CFPB tant sur le plan organisationnel qu’au niveau de la communication.</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Le carton d’invitation peut indiquer qu’il s’agit d’une organisation conjointe entre le CFPB et l’AITB.</a:t>
            </a:r>
          </a:p>
          <a:p>
            <a:pPr algn="just"/>
            <a:endParaRPr lang="fr-FR" sz="2000">
              <a:solidFill>
                <a:schemeClr val="tx2"/>
              </a:solidFill>
              <a:latin typeface="Calibri" pitchFamily="34" charset="0"/>
            </a:endParaRPr>
          </a:p>
        </p:txBody>
      </p:sp>
      <p:sp>
        <p:nvSpPr>
          <p:cNvPr id="50179" name="Titre 1"/>
          <p:cNvSpPr txBox="1">
            <a:spLocks/>
          </p:cNvSpPr>
          <p:nvPr/>
        </p:nvSpPr>
        <p:spPr bwMode="auto">
          <a:xfrm>
            <a:off x="107950" y="4445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- 5</a:t>
            </a:r>
            <a:endParaRPr lang="fr-FR" sz="2000" b="1" i="1">
              <a:solidFill>
                <a:schemeClr val="bg1"/>
              </a:solidFill>
              <a:latin typeface="Futura Bk"/>
            </a:endParaRPr>
          </a:p>
        </p:txBody>
      </p:sp>
      <p:sp>
        <p:nvSpPr>
          <p:cNvPr id="50180"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Les remises de Trophées ITB</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numéro de diapositive 5"/>
          <p:cNvSpPr>
            <a:spLocks noGrp="1"/>
          </p:cNvSpPr>
          <p:nvPr>
            <p:ph type="sldNum" sz="quarter" idx="12"/>
          </p:nvPr>
        </p:nvSpPr>
        <p:spPr bwMode="auto">
          <a:noFill/>
          <a:ln>
            <a:miter lim="800000"/>
            <a:headEnd/>
            <a:tailEnd/>
          </a:ln>
        </p:spPr>
        <p:txBody>
          <a:bodyPr/>
          <a:lstStyle/>
          <a:p>
            <a:fld id="{F9603FF8-AB4A-4BD7-B525-BAECEDCB4B5B}" type="slidenum">
              <a:rPr lang="fr-FR" smtClean="0">
                <a:cs typeface="Arial" charset="0"/>
              </a:rPr>
              <a:pPr/>
              <a:t>2</a:t>
            </a:fld>
            <a:endParaRPr lang="fr-FR" smtClean="0">
              <a:cs typeface="Arial" charset="0"/>
            </a:endParaRPr>
          </a:p>
        </p:txBody>
      </p:sp>
      <p:sp>
        <p:nvSpPr>
          <p:cNvPr id="11266" name="Rectangle 1"/>
          <p:cNvSpPr>
            <a:spLocks noChangeArrowheads="1"/>
          </p:cNvSpPr>
          <p:nvPr/>
        </p:nvSpPr>
        <p:spPr bwMode="auto">
          <a:xfrm>
            <a:off x="323850" y="981075"/>
            <a:ext cx="8208963" cy="4968875"/>
          </a:xfrm>
          <a:prstGeom prst="rect">
            <a:avLst/>
          </a:prstGeom>
          <a:noFill/>
          <a:ln w="9525">
            <a:noFill/>
            <a:miter lim="800000"/>
            <a:headEnd/>
            <a:tailEnd/>
          </a:ln>
        </p:spPr>
        <p:txBody>
          <a:bodyPr>
            <a:spAutoFit/>
          </a:bodyPr>
          <a:lstStyle/>
          <a:p>
            <a:pPr algn="just"/>
            <a:r>
              <a:rPr lang="fr-FR" sz="2000">
                <a:solidFill>
                  <a:schemeClr val="tx2"/>
                </a:solidFill>
                <a:latin typeface="Calibri" pitchFamily="34" charset="0"/>
              </a:rPr>
              <a:t>Créée en 1954, par les tous premiers lauréats de l’ITB. Les 3 premières promotions rassemblaient au total de 55 diplômés. </a:t>
            </a:r>
          </a:p>
          <a:p>
            <a:pPr algn="just"/>
            <a:r>
              <a:rPr lang="fr-FR" sz="2000">
                <a:solidFill>
                  <a:schemeClr val="tx2"/>
                </a:solidFill>
                <a:latin typeface="Calibri" pitchFamily="34" charset="0"/>
              </a:rPr>
              <a:t>aujourd’hui c’est plus de  26 851 personnes qui sont lauréats de l’ITB dont 727 en Lorraine Champagne</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Au fil du temps, l’ITB s’étant implanté dans les régions et à l’étranger, l’Association a suivi le même mouvement. </a:t>
            </a:r>
          </a:p>
          <a:p>
            <a:pPr algn="just"/>
            <a:endParaRPr lang="fr-FR" sz="2000">
              <a:solidFill>
                <a:schemeClr val="tx2"/>
              </a:solidFill>
              <a:latin typeface="Calibri" pitchFamily="34" charset="0"/>
            </a:endParaRPr>
          </a:p>
          <a:p>
            <a:pPr algn="just"/>
            <a:r>
              <a:rPr lang="fr-FR" sz="2000">
                <a:latin typeface="Calibri" pitchFamily="34" charset="0"/>
              </a:rPr>
              <a:t> </a:t>
            </a:r>
          </a:p>
          <a:p>
            <a:pPr algn="just"/>
            <a:r>
              <a:rPr lang="fr-FR" sz="2000">
                <a:solidFill>
                  <a:schemeClr val="tx2"/>
                </a:solidFill>
                <a:latin typeface="Calibri" pitchFamily="34" charset="0"/>
              </a:rPr>
              <a:t>Depuis 2001 des AITB Régionales implantées à proximité des centres de cours de l’ITB, assurent une relation de proximité avec les diplômés.</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A l’étranger, certaines des associations créés en Afrique Sub-Saharienne se sont rassemblées au sein de la Confédération Internationale des Associations des Diplômés de l’ITB (CIAD-ITB).</a:t>
            </a:r>
          </a:p>
          <a:p>
            <a:r>
              <a:rPr lang="fr-FR" sz="2000">
                <a:latin typeface="Calibri" pitchFamily="34" charset="0"/>
              </a:rPr>
              <a:t> </a:t>
            </a:r>
          </a:p>
        </p:txBody>
      </p:sp>
      <p:sp>
        <p:nvSpPr>
          <p:cNvPr id="11267"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- 1</a:t>
            </a:r>
            <a:endParaRPr lang="fr-FR" sz="2000" b="1" i="1">
              <a:solidFill>
                <a:schemeClr val="bg1"/>
              </a:solidFill>
              <a:latin typeface="Futura Bk"/>
            </a:endParaRPr>
          </a:p>
        </p:txBody>
      </p:sp>
      <p:sp>
        <p:nvSpPr>
          <p:cNvPr id="11268"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Présentation de l’AITB </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numéro de diapositive 5"/>
          <p:cNvSpPr>
            <a:spLocks noGrp="1"/>
          </p:cNvSpPr>
          <p:nvPr>
            <p:ph type="sldNum" sz="quarter" idx="12"/>
          </p:nvPr>
        </p:nvSpPr>
        <p:spPr bwMode="auto">
          <a:noFill/>
          <a:ln>
            <a:miter lim="800000"/>
            <a:headEnd/>
            <a:tailEnd/>
          </a:ln>
        </p:spPr>
        <p:txBody>
          <a:bodyPr/>
          <a:lstStyle/>
          <a:p>
            <a:fld id="{C57CC7A4-1664-4F63-AD46-CD8E5C20F3F5}" type="slidenum">
              <a:rPr lang="fr-FR" smtClean="0">
                <a:cs typeface="Arial" charset="0"/>
              </a:rPr>
              <a:pPr/>
              <a:t>20</a:t>
            </a:fld>
            <a:endParaRPr lang="fr-FR" smtClean="0">
              <a:cs typeface="Arial" charset="0"/>
            </a:endParaRPr>
          </a:p>
        </p:txBody>
      </p:sp>
      <p:sp>
        <p:nvSpPr>
          <p:cNvPr id="52226" name="Rectangle 1"/>
          <p:cNvSpPr>
            <a:spLocks noChangeArrowheads="1"/>
          </p:cNvSpPr>
          <p:nvPr/>
        </p:nvSpPr>
        <p:spPr bwMode="auto">
          <a:xfrm>
            <a:off x="611188" y="1052513"/>
            <a:ext cx="7993062" cy="5584825"/>
          </a:xfrm>
          <a:prstGeom prst="rect">
            <a:avLst/>
          </a:prstGeom>
          <a:noFill/>
          <a:ln w="9525">
            <a:noFill/>
            <a:miter lim="800000"/>
            <a:headEnd/>
            <a:tailEnd/>
          </a:ln>
        </p:spPr>
        <p:txBody>
          <a:bodyPr>
            <a:spAutoFit/>
          </a:bodyPr>
          <a:lstStyle/>
          <a:p>
            <a:pPr algn="just"/>
            <a:r>
              <a:rPr lang="fr-FR">
                <a:solidFill>
                  <a:schemeClr val="tx2"/>
                </a:solidFill>
                <a:latin typeface="Calibri" pitchFamily="34" charset="0"/>
              </a:rPr>
              <a:t>Les étudiants sont un public à ne pas négliger puisque ce sont les diplômés de demain !</a:t>
            </a:r>
          </a:p>
          <a:p>
            <a:pPr algn="just"/>
            <a:endParaRPr lang="fr-FR">
              <a:solidFill>
                <a:schemeClr val="tx2"/>
              </a:solidFill>
              <a:latin typeface="Calibri" pitchFamily="34" charset="0"/>
            </a:endParaRPr>
          </a:p>
          <a:p>
            <a:pPr algn="just"/>
            <a:r>
              <a:rPr lang="fr-FR">
                <a:solidFill>
                  <a:schemeClr val="tx2"/>
                </a:solidFill>
                <a:latin typeface="Calibri" pitchFamily="34" charset="0"/>
              </a:rPr>
              <a:t>Être présent dès le début et pendant la formation ITB constitue une autre de nos missions importantes permettant d’assurer une visibilité forte.</a:t>
            </a:r>
          </a:p>
          <a:p>
            <a:pPr algn="just"/>
            <a:endParaRPr lang="fr-FR">
              <a:solidFill>
                <a:schemeClr val="tx2"/>
              </a:solidFill>
              <a:latin typeface="Calibri" pitchFamily="34" charset="0"/>
            </a:endParaRPr>
          </a:p>
          <a:p>
            <a:pPr algn="just"/>
            <a:endParaRPr lang="fr-FR">
              <a:solidFill>
                <a:schemeClr val="tx2"/>
              </a:solidFill>
              <a:latin typeface="Calibri" pitchFamily="34" charset="0"/>
            </a:endParaRPr>
          </a:p>
          <a:p>
            <a:pPr algn="just"/>
            <a:r>
              <a:rPr lang="fr-FR" b="1">
                <a:solidFill>
                  <a:schemeClr val="tx2"/>
                </a:solidFill>
                <a:latin typeface="Calibri" pitchFamily="34" charset="0"/>
              </a:rPr>
              <a:t>Comment?</a:t>
            </a:r>
            <a:endParaRPr lang="fr-FR" b="1" u="sng">
              <a:solidFill>
                <a:schemeClr val="tx2"/>
              </a:solidFill>
              <a:latin typeface="Calibri" pitchFamily="34" charset="0"/>
            </a:endParaRPr>
          </a:p>
          <a:p>
            <a:pPr algn="just">
              <a:buClr>
                <a:srgbClr val="000099"/>
              </a:buClr>
              <a:buSzPct val="75000"/>
              <a:buFont typeface="Wingdings" pitchFamily="2" charset="2"/>
              <a:buChar char="n"/>
            </a:pPr>
            <a:r>
              <a:rPr lang="fr-FR">
                <a:solidFill>
                  <a:schemeClr val="tx2"/>
                </a:solidFill>
                <a:latin typeface="Calibri" pitchFamily="34" charset="0"/>
              </a:rPr>
              <a:t> avec le CFPB, participer et intervenir lors la remise des fascicules,</a:t>
            </a:r>
          </a:p>
          <a:p>
            <a:pPr algn="just">
              <a:buClr>
                <a:srgbClr val="000099"/>
              </a:buClr>
              <a:buSzPct val="75000"/>
              <a:buFont typeface="Wingdings" pitchFamily="2" charset="2"/>
              <a:buChar char="n"/>
            </a:pPr>
            <a:r>
              <a:rPr lang="fr-FR">
                <a:solidFill>
                  <a:schemeClr val="tx2"/>
                </a:solidFill>
                <a:latin typeface="Calibri" pitchFamily="34" charset="0"/>
              </a:rPr>
              <a:t> intervenir avec le CFPB pendant les cours (au démarrage du cursus),</a:t>
            </a:r>
          </a:p>
          <a:p>
            <a:pPr algn="just">
              <a:buClr>
                <a:srgbClr val="000099"/>
              </a:buClr>
              <a:buSzPct val="75000"/>
              <a:buFont typeface="Wingdings" pitchFamily="2" charset="2"/>
              <a:buChar char="n"/>
            </a:pPr>
            <a:r>
              <a:rPr lang="fr-FR">
                <a:solidFill>
                  <a:schemeClr val="tx2"/>
                </a:solidFill>
                <a:latin typeface="Calibri" pitchFamily="34" charset="0"/>
              </a:rPr>
              <a:t> afficher nos évènements et informations dans les lieux de cours,</a:t>
            </a:r>
          </a:p>
          <a:p>
            <a:pPr algn="just">
              <a:buClr>
                <a:srgbClr val="000099"/>
              </a:buClr>
              <a:buSzPct val="75000"/>
              <a:buFont typeface="Wingdings" pitchFamily="2" charset="2"/>
              <a:buChar char="n"/>
            </a:pPr>
            <a:r>
              <a:rPr lang="fr-FR">
                <a:solidFill>
                  <a:schemeClr val="tx2"/>
                </a:solidFill>
                <a:latin typeface="Calibri" pitchFamily="34" charset="0"/>
              </a:rPr>
              <a:t> organiser des sessions de préparation au Grand Oral.</a:t>
            </a:r>
          </a:p>
          <a:p>
            <a:pPr algn="just">
              <a:buClr>
                <a:srgbClr val="000099"/>
              </a:buClr>
              <a:buSzPct val="75000"/>
              <a:buFont typeface="Wingdings" pitchFamily="2" charset="2"/>
              <a:buChar char="n"/>
            </a:pPr>
            <a:endParaRPr lang="fr-FR">
              <a:solidFill>
                <a:schemeClr val="tx2"/>
              </a:solidFill>
              <a:latin typeface="Calibri" pitchFamily="34" charset="0"/>
            </a:endParaRPr>
          </a:p>
          <a:p>
            <a:pPr algn="just"/>
            <a:r>
              <a:rPr lang="fr-FR" b="1">
                <a:solidFill>
                  <a:schemeClr val="tx2"/>
                </a:solidFill>
                <a:latin typeface="Calibri" pitchFamily="34" charset="0"/>
              </a:rPr>
              <a:t>Nos atouts les plus « porteurs » :</a:t>
            </a:r>
          </a:p>
          <a:p>
            <a:pPr algn="just">
              <a:buClr>
                <a:srgbClr val="000099"/>
              </a:buClr>
              <a:buSzPct val="75000"/>
              <a:buFont typeface="Wingdings" pitchFamily="2" charset="2"/>
              <a:buChar char="n"/>
            </a:pPr>
            <a:r>
              <a:rPr lang="fr-FR">
                <a:solidFill>
                  <a:schemeClr val="tx2"/>
                </a:solidFill>
                <a:latin typeface="Calibri" pitchFamily="34" charset="0"/>
              </a:rPr>
              <a:t> l’accès à des conférences avec des conférenciers de renom sur des thématiques du programme pouvant tomber au grand Oral,</a:t>
            </a:r>
          </a:p>
          <a:p>
            <a:pPr algn="just">
              <a:buClr>
                <a:srgbClr val="000099"/>
              </a:buClr>
              <a:buSzPct val="75000"/>
              <a:buFont typeface="Wingdings" pitchFamily="2" charset="2"/>
              <a:buChar char="n"/>
            </a:pPr>
            <a:r>
              <a:rPr lang="fr-FR">
                <a:solidFill>
                  <a:schemeClr val="tx2"/>
                </a:solidFill>
                <a:latin typeface="Calibri" pitchFamily="34" charset="0"/>
              </a:rPr>
              <a:t> l’accès aux conférences en ligne sur des thèmes d’actualité visibles 24h/24 7/7,</a:t>
            </a:r>
          </a:p>
          <a:p>
            <a:pPr algn="just">
              <a:buClr>
                <a:srgbClr val="000099"/>
              </a:buClr>
              <a:buSzPct val="75000"/>
              <a:buFont typeface="Wingdings" pitchFamily="2" charset="2"/>
              <a:buChar char="n"/>
            </a:pPr>
            <a:r>
              <a:rPr lang="fr-FR">
                <a:solidFill>
                  <a:schemeClr val="tx2"/>
                </a:solidFill>
                <a:latin typeface="Calibri" pitchFamily="34" charset="0"/>
              </a:rPr>
              <a:t> la possibilité de rencontrer des diplômés, d’échanger sur le cursus et obtenir des conseils, des préparations.</a:t>
            </a:r>
          </a:p>
          <a:p>
            <a:pPr algn="just"/>
            <a:endParaRPr lang="fr-FR">
              <a:solidFill>
                <a:schemeClr val="tx2"/>
              </a:solidFill>
              <a:latin typeface="Calibri" pitchFamily="34" charset="0"/>
            </a:endParaRPr>
          </a:p>
        </p:txBody>
      </p:sp>
      <p:sp>
        <p:nvSpPr>
          <p:cNvPr id="52227" name="Titre 1"/>
          <p:cNvSpPr txBox="1">
            <a:spLocks/>
          </p:cNvSpPr>
          <p:nvPr/>
        </p:nvSpPr>
        <p:spPr bwMode="auto">
          <a:xfrm>
            <a:off x="107950" y="44450"/>
            <a:ext cx="2519363" cy="485775"/>
          </a:xfrm>
          <a:prstGeom prst="rect">
            <a:avLst/>
          </a:prstGeom>
          <a:noFill/>
          <a:ln w="9525">
            <a:noFill/>
            <a:miter lim="800000"/>
            <a:headEnd/>
            <a:tailEnd/>
          </a:ln>
        </p:spPr>
        <p:txBody>
          <a:bodyPr/>
          <a:lstStyle/>
          <a:p>
            <a:r>
              <a:rPr lang="fr-FR" sz="2000" b="1">
                <a:solidFill>
                  <a:schemeClr val="bg1"/>
                </a:solidFill>
                <a:latin typeface="Futura Bk"/>
              </a:rPr>
              <a:t>Les activités - 6</a:t>
            </a:r>
            <a:endParaRPr lang="fr-FR" sz="2000" b="1" i="1">
              <a:solidFill>
                <a:schemeClr val="bg1"/>
              </a:solidFill>
              <a:latin typeface="Futura Bk"/>
            </a:endParaRPr>
          </a:p>
        </p:txBody>
      </p:sp>
      <p:sp>
        <p:nvSpPr>
          <p:cNvPr id="52228" name="Titre 1"/>
          <p:cNvSpPr txBox="1">
            <a:spLocks/>
          </p:cNvSpPr>
          <p:nvPr/>
        </p:nvSpPr>
        <p:spPr bwMode="auto">
          <a:xfrm>
            <a:off x="1331913" y="115888"/>
            <a:ext cx="7392987" cy="485775"/>
          </a:xfrm>
          <a:prstGeom prst="rect">
            <a:avLst/>
          </a:prstGeom>
          <a:noFill/>
          <a:ln w="9525">
            <a:noFill/>
            <a:miter lim="800000"/>
            <a:headEnd/>
            <a:tailEnd/>
          </a:ln>
        </p:spPr>
        <p:txBody>
          <a:bodyPr/>
          <a:lstStyle/>
          <a:p>
            <a:pPr algn="ctr"/>
            <a:r>
              <a:rPr lang="fr-FR" sz="2800">
                <a:solidFill>
                  <a:schemeClr val="bg1"/>
                </a:solidFill>
                <a:latin typeface="Futura Bk"/>
              </a:rPr>
              <a:t>L’accompagnement des étudiants</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0" y="0"/>
            <a:ext cx="2914650" cy="6911975"/>
          </a:xfrm>
          <a:prstGeom prst="rect">
            <a:avLst/>
          </a:prstGeom>
          <a:noFill/>
          <a:ln w="9525">
            <a:noFill/>
            <a:miter lim="800000"/>
            <a:headEnd/>
            <a:tailEnd/>
          </a:ln>
        </p:spPr>
      </p:pic>
      <p:sp>
        <p:nvSpPr>
          <p:cNvPr id="6" name="Text Box 4"/>
          <p:cNvSpPr txBox="1">
            <a:spLocks noChangeArrowheads="1"/>
          </p:cNvSpPr>
          <p:nvPr/>
        </p:nvSpPr>
        <p:spPr bwMode="auto">
          <a:xfrm>
            <a:off x="4908364" y="178606"/>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Web-Conférences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9" name="Text Box 4"/>
          <p:cNvSpPr txBox="1">
            <a:spLocks noChangeArrowheads="1"/>
          </p:cNvSpPr>
          <p:nvPr/>
        </p:nvSpPr>
        <p:spPr bwMode="auto">
          <a:xfrm>
            <a:off x="2914650" y="3869950"/>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Adhérents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0" name="Text Box 4"/>
          <p:cNvSpPr txBox="1">
            <a:spLocks noChangeArrowheads="1"/>
          </p:cNvSpPr>
          <p:nvPr/>
        </p:nvSpPr>
        <p:spPr bwMode="auto">
          <a:xfrm>
            <a:off x="1659453" y="5776642"/>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b="1" spc="150" dirty="0">
                <a:ln w="11430"/>
                <a:solidFill>
                  <a:schemeClr val="bg1">
                    <a:lumMod val="95000"/>
                    <a:alpha val="28000"/>
                  </a:schemeClr>
                </a:solidFill>
                <a:latin typeface="Berlin Sans FB" pitchFamily="34" charset="0"/>
                <a:ea typeface="Verdana" pitchFamily="34" charset="0"/>
                <a:cs typeface="Verdana" pitchFamily="34" charset="0"/>
              </a:rPr>
              <a:t>Budget</a:t>
            </a:r>
          </a:p>
        </p:txBody>
      </p:sp>
      <p:sp>
        <p:nvSpPr>
          <p:cNvPr id="11" name="Text Box 4"/>
          <p:cNvSpPr txBox="1">
            <a:spLocks noChangeArrowheads="1"/>
          </p:cNvSpPr>
          <p:nvPr/>
        </p:nvSpPr>
        <p:spPr bwMode="auto">
          <a:xfrm>
            <a:off x="2671594" y="89558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3200" spc="150" dirty="0">
                <a:ln w="11430"/>
                <a:solidFill>
                  <a:schemeClr val="bg1">
                    <a:lumMod val="95000"/>
                    <a:alpha val="28000"/>
                  </a:schemeClr>
                </a:solidFill>
                <a:latin typeface="Berlin Sans FB" pitchFamily="34" charset="0"/>
                <a:ea typeface="Verdana" pitchFamily="34" charset="0"/>
                <a:cs typeface="Verdana" pitchFamily="34" charset="0"/>
              </a:rPr>
              <a:t>logo</a:t>
            </a:r>
            <a:endParaRPr lang="fr-FR" sz="28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2" name="Text Box 4"/>
          <p:cNvSpPr txBox="1">
            <a:spLocks noChangeArrowheads="1"/>
          </p:cNvSpPr>
          <p:nvPr/>
        </p:nvSpPr>
        <p:spPr bwMode="auto">
          <a:xfrm>
            <a:off x="2873875" y="4898745"/>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cotisation</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3" name="Text Box 4"/>
          <p:cNvSpPr txBox="1">
            <a:spLocks noChangeArrowheads="1"/>
          </p:cNvSpPr>
          <p:nvPr/>
        </p:nvSpPr>
        <p:spPr bwMode="auto">
          <a:xfrm>
            <a:off x="4742375" y="478726"/>
            <a:ext cx="439517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Assemblées Générales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4" name="Text Box 4"/>
          <p:cNvSpPr txBox="1">
            <a:spLocks noChangeArrowheads="1"/>
          </p:cNvSpPr>
          <p:nvPr/>
        </p:nvSpPr>
        <p:spPr bwMode="auto">
          <a:xfrm>
            <a:off x="6373056" y="3422650"/>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partenaires</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5" name="Text Box 4"/>
          <p:cNvSpPr txBox="1">
            <a:spLocks noChangeArrowheads="1"/>
          </p:cNvSpPr>
          <p:nvPr/>
        </p:nvSpPr>
        <p:spPr bwMode="auto">
          <a:xfrm>
            <a:off x="3071395" y="1716291"/>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Annuaire</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16" name="Text Box 4"/>
          <p:cNvSpPr txBox="1">
            <a:spLocks noChangeArrowheads="1"/>
          </p:cNvSpPr>
          <p:nvPr/>
        </p:nvSpPr>
        <p:spPr bwMode="auto">
          <a:xfrm>
            <a:off x="2483768" y="6146922"/>
            <a:ext cx="3384376"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43000"/>
                  </a:schemeClr>
                </a:solidFill>
                <a:latin typeface="Berlin Sans FB" pitchFamily="34" charset="0"/>
                <a:ea typeface="Verdana" pitchFamily="34" charset="0"/>
                <a:cs typeface="Verdana" pitchFamily="34" charset="0"/>
              </a:rPr>
              <a:t>Remise des trophées</a:t>
            </a:r>
            <a:endParaRPr lang="fr-FR" sz="2000" i="1" spc="150" dirty="0">
              <a:ln w="11430"/>
              <a:solidFill>
                <a:schemeClr val="bg1">
                  <a:lumMod val="95000"/>
                  <a:alpha val="43000"/>
                </a:schemeClr>
              </a:solidFill>
              <a:latin typeface="Berlin Sans FB" pitchFamily="34" charset="0"/>
              <a:ea typeface="Verdana" pitchFamily="34" charset="0"/>
              <a:cs typeface="Verdana" pitchFamily="34" charset="0"/>
            </a:endParaRPr>
          </a:p>
        </p:txBody>
      </p:sp>
      <p:sp>
        <p:nvSpPr>
          <p:cNvPr id="17" name="Text Box 4"/>
          <p:cNvSpPr txBox="1">
            <a:spLocks noChangeArrowheads="1"/>
          </p:cNvSpPr>
          <p:nvPr/>
        </p:nvSpPr>
        <p:spPr bwMode="auto">
          <a:xfrm>
            <a:off x="5532268" y="1803973"/>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43000"/>
                  </a:schemeClr>
                </a:solidFill>
                <a:latin typeface="Futura Bk" pitchFamily="34" charset="0"/>
                <a:ea typeface="Verdana" pitchFamily="34" charset="0"/>
                <a:cs typeface="Verdana" pitchFamily="34" charset="0"/>
              </a:rPr>
              <a:t>CFPB</a:t>
            </a:r>
            <a:endParaRPr lang="fr-FR" sz="2000" b="1"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18" name="Text Box 4"/>
          <p:cNvSpPr txBox="1">
            <a:spLocks noChangeArrowheads="1"/>
          </p:cNvSpPr>
          <p:nvPr/>
        </p:nvSpPr>
        <p:spPr bwMode="auto">
          <a:xfrm>
            <a:off x="4708196" y="1192504"/>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Promotions </a:t>
            </a:r>
            <a:r>
              <a:rPr lang="fr-FR" sz="2000" spc="150" dirty="0" err="1">
                <a:ln w="11430"/>
                <a:solidFill>
                  <a:schemeClr val="bg1">
                    <a:lumMod val="95000"/>
                    <a:alpha val="28000"/>
                  </a:schemeClr>
                </a:solidFill>
                <a:latin typeface="Futura Bk" pitchFamily="34" charset="0"/>
                <a:ea typeface="Verdana" pitchFamily="34" charset="0"/>
                <a:cs typeface="Verdana" pitchFamily="34" charset="0"/>
              </a:rPr>
              <a:t>itb</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19" name="Text Box 4"/>
          <p:cNvSpPr txBox="1">
            <a:spLocks noChangeArrowheads="1"/>
          </p:cNvSpPr>
          <p:nvPr/>
        </p:nvSpPr>
        <p:spPr bwMode="auto">
          <a:xfrm>
            <a:off x="4440006" y="4555335"/>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800" b="1" spc="150" dirty="0">
                <a:ln w="11430"/>
                <a:solidFill>
                  <a:schemeClr val="bg1">
                    <a:lumMod val="95000"/>
                    <a:alpha val="28000"/>
                  </a:schemeClr>
                </a:solidFill>
                <a:latin typeface="Futura Bk" pitchFamily="34" charset="0"/>
                <a:ea typeface="Verdana" pitchFamily="34" charset="0"/>
                <a:cs typeface="Verdana" pitchFamily="34" charset="0"/>
              </a:rPr>
              <a:t>Visites d’entreprises</a:t>
            </a:r>
            <a:endParaRPr lang="fr-FR" sz="24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0" name="Text Box 4"/>
          <p:cNvSpPr txBox="1">
            <a:spLocks noChangeArrowheads="1"/>
          </p:cNvSpPr>
          <p:nvPr/>
        </p:nvSpPr>
        <p:spPr bwMode="auto">
          <a:xfrm>
            <a:off x="4671291" y="612881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43000"/>
                  </a:schemeClr>
                </a:solidFill>
                <a:latin typeface="Futura Bk" pitchFamily="34" charset="0"/>
                <a:ea typeface="Verdana" pitchFamily="34" charset="0"/>
                <a:cs typeface="Verdana" pitchFamily="34" charset="0"/>
              </a:rPr>
              <a:t>Trésorerie</a:t>
            </a:r>
            <a:endParaRPr lang="fr-FR" sz="2000" spc="150" dirty="0">
              <a:ln w="11430"/>
              <a:solidFill>
                <a:schemeClr val="bg1">
                  <a:lumMod val="95000"/>
                  <a:alpha val="43000"/>
                </a:schemeClr>
              </a:solidFill>
              <a:latin typeface="Verdana" pitchFamily="34" charset="0"/>
              <a:ea typeface="Verdana" pitchFamily="34" charset="0"/>
              <a:cs typeface="Verdana" pitchFamily="34" charset="0"/>
            </a:endParaRPr>
          </a:p>
        </p:txBody>
      </p:sp>
      <p:sp>
        <p:nvSpPr>
          <p:cNvPr id="22" name="Text Box 4"/>
          <p:cNvSpPr txBox="1">
            <a:spLocks noChangeArrowheads="1"/>
          </p:cNvSpPr>
          <p:nvPr/>
        </p:nvSpPr>
        <p:spPr bwMode="auto">
          <a:xfrm>
            <a:off x="4689743" y="1536269"/>
            <a:ext cx="2356802"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b="1" spc="150" dirty="0">
                <a:ln w="11430"/>
                <a:solidFill>
                  <a:schemeClr val="bg1">
                    <a:lumMod val="95000"/>
                    <a:alpha val="28000"/>
                  </a:schemeClr>
                </a:solidFill>
                <a:latin typeface="Futura Bk" pitchFamily="34" charset="0"/>
                <a:ea typeface="Verdana" pitchFamily="34" charset="0"/>
                <a:cs typeface="Verdana" pitchFamily="34" charset="0"/>
              </a:rPr>
              <a:t>mailings</a:t>
            </a:r>
            <a:endParaRPr lang="fr-FR" sz="2000" b="1"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3" name="Text Box 4"/>
          <p:cNvSpPr txBox="1">
            <a:spLocks noChangeArrowheads="1"/>
          </p:cNvSpPr>
          <p:nvPr/>
        </p:nvSpPr>
        <p:spPr bwMode="auto">
          <a:xfrm>
            <a:off x="7145691" y="65982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statuts</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4" name="Text Box 4"/>
          <p:cNvSpPr txBox="1">
            <a:spLocks noChangeArrowheads="1"/>
          </p:cNvSpPr>
          <p:nvPr/>
        </p:nvSpPr>
        <p:spPr bwMode="auto">
          <a:xfrm>
            <a:off x="7145691" y="5713047"/>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diplômés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5" name="Text Box 4"/>
          <p:cNvSpPr txBox="1">
            <a:spLocks noChangeArrowheads="1"/>
          </p:cNvSpPr>
          <p:nvPr/>
        </p:nvSpPr>
        <p:spPr bwMode="auto">
          <a:xfrm>
            <a:off x="3087504" y="3451302"/>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Futura Bk" pitchFamily="34" charset="0"/>
                <a:ea typeface="Verdana" pitchFamily="34" charset="0"/>
                <a:cs typeface="Verdana" pitchFamily="34" charset="0"/>
              </a:rPr>
              <a:t>cocktails</a:t>
            </a:r>
            <a:endParaRPr lang="fr-FR" sz="2000"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6" name="Text Box 4"/>
          <p:cNvSpPr txBox="1">
            <a:spLocks noChangeArrowheads="1"/>
          </p:cNvSpPr>
          <p:nvPr/>
        </p:nvSpPr>
        <p:spPr bwMode="auto">
          <a:xfrm>
            <a:off x="7145690" y="4075326"/>
            <a:ext cx="1784217"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Président</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7" name="Text Box 4"/>
          <p:cNvSpPr txBox="1">
            <a:spLocks noChangeArrowheads="1"/>
          </p:cNvSpPr>
          <p:nvPr/>
        </p:nvSpPr>
        <p:spPr bwMode="auto">
          <a:xfrm>
            <a:off x="4857041" y="5193459"/>
            <a:ext cx="3032029"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400" spc="150" dirty="0">
                <a:ln w="11430"/>
                <a:solidFill>
                  <a:schemeClr val="bg1">
                    <a:lumMod val="95000"/>
                    <a:alpha val="28000"/>
                  </a:schemeClr>
                </a:solidFill>
                <a:latin typeface="Berlin Sans FB" pitchFamily="34" charset="0"/>
                <a:ea typeface="Verdana" pitchFamily="34" charset="0"/>
                <a:cs typeface="Verdana" pitchFamily="34" charset="0"/>
              </a:rPr>
              <a:t>Secrétaire Général</a:t>
            </a:r>
            <a:endParaRPr lang="fr-FR" sz="2000" spc="150" dirty="0">
              <a:ln w="11430"/>
              <a:solidFill>
                <a:schemeClr val="bg1">
                  <a:lumMod val="95000"/>
                  <a:alpha val="28000"/>
                </a:schemeClr>
              </a:solidFill>
              <a:latin typeface="Berlin Sans FB" pitchFamily="34" charset="0"/>
              <a:ea typeface="Verdana" pitchFamily="34" charset="0"/>
              <a:cs typeface="Verdana" pitchFamily="34" charset="0"/>
            </a:endParaRPr>
          </a:p>
        </p:txBody>
      </p:sp>
      <p:sp>
        <p:nvSpPr>
          <p:cNvPr id="28" name="Text Box 4"/>
          <p:cNvSpPr txBox="1">
            <a:spLocks noChangeArrowheads="1"/>
          </p:cNvSpPr>
          <p:nvPr/>
        </p:nvSpPr>
        <p:spPr bwMode="auto">
          <a:xfrm>
            <a:off x="3307296" y="2214328"/>
            <a:ext cx="471360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gn="ctr">
              <a:lnSpc>
                <a:spcPct val="150000"/>
              </a:lnSpc>
              <a:defRPr/>
            </a:pPr>
            <a:r>
              <a:rPr lang="fr-FR" sz="2000" spc="150" dirty="0">
                <a:ln w="11430"/>
                <a:solidFill>
                  <a:schemeClr val="bg1">
                    <a:lumMod val="95000"/>
                    <a:alpha val="28000"/>
                  </a:schemeClr>
                </a:solidFill>
                <a:latin typeface="Futura Bk" pitchFamily="34" charset="0"/>
                <a:ea typeface="Verdana" pitchFamily="34" charset="0"/>
                <a:cs typeface="Verdana" pitchFamily="34" charset="0"/>
              </a:rPr>
              <a:t>gestion du site @</a:t>
            </a:r>
            <a:endParaRPr lang="fr-FR" spc="150" dirty="0">
              <a:ln w="11430"/>
              <a:solidFill>
                <a:schemeClr val="bg1">
                  <a:lumMod val="95000"/>
                  <a:alpha val="28000"/>
                </a:schemeClr>
              </a:solidFill>
              <a:latin typeface="Verdana" pitchFamily="34" charset="0"/>
              <a:ea typeface="Verdana" pitchFamily="34" charset="0"/>
              <a:cs typeface="Verdana" pitchFamily="34" charset="0"/>
            </a:endParaRPr>
          </a:p>
        </p:txBody>
      </p:sp>
      <p:sp>
        <p:nvSpPr>
          <p:cNvPr id="29" name="Text Box 4"/>
          <p:cNvSpPr txBox="1">
            <a:spLocks noChangeArrowheads="1"/>
          </p:cNvSpPr>
          <p:nvPr/>
        </p:nvSpPr>
        <p:spPr bwMode="auto">
          <a:xfrm>
            <a:off x="2873874" y="4272012"/>
            <a:ext cx="3658883" cy="820710"/>
          </a:xfrm>
          <a:prstGeom prst="rect">
            <a:avLst/>
          </a:prstGeom>
          <a:noFill/>
          <a:ln>
            <a:noFill/>
          </a:ln>
          <a:effectLst/>
          <a:extLst/>
        </p:spPr>
        <p:txBody>
          <a:bodyPr lIns="36576" tIns="36576" rIns="36576" bIns="36576">
            <a:scene3d>
              <a:camera prst="orthographicFront"/>
              <a:lightRig rig="soft" dir="t">
                <a:rot lat="0" lon="0" rev="10800000"/>
              </a:lightRig>
            </a:scene3d>
            <a:sp3d>
              <a:bevelT w="27940" h="12700"/>
              <a:contourClr>
                <a:srgbClr val="DDDDDD"/>
              </a:contourClr>
            </a:sp3d>
          </a:bodyPr>
          <a:lstStyle/>
          <a:p>
            <a:pPr>
              <a:lnSpc>
                <a:spcPct val="150000"/>
              </a:lnSpc>
              <a:defRPr/>
            </a:pPr>
            <a:r>
              <a:rPr lang="fr-FR" sz="2400" i="1" spc="150" dirty="0">
                <a:ln w="11430"/>
                <a:solidFill>
                  <a:schemeClr val="bg1">
                    <a:lumMod val="95000"/>
                    <a:alpha val="28000"/>
                  </a:schemeClr>
                </a:solidFill>
                <a:latin typeface="Berlin Sans FB" pitchFamily="34" charset="0"/>
                <a:ea typeface="Verdana" pitchFamily="34" charset="0"/>
                <a:cs typeface="Verdana" pitchFamily="34" charset="0"/>
              </a:rPr>
              <a:t>international</a:t>
            </a:r>
            <a:endParaRPr lang="fr-FR" sz="2000" i="1" spc="150" dirty="0">
              <a:ln w="11430"/>
              <a:solidFill>
                <a:schemeClr val="bg1">
                  <a:lumMod val="95000"/>
                  <a:alpha val="28000"/>
                </a:schemeClr>
              </a:solidFill>
              <a:latin typeface="Berlin Sans FB" pitchFamily="34" charset="0"/>
              <a:ea typeface="Verdana" pitchFamily="34" charset="0"/>
              <a:cs typeface="Verdana" pitchFamily="34" charset="0"/>
            </a:endParaRPr>
          </a:p>
        </p:txBody>
      </p:sp>
      <p:pic>
        <p:nvPicPr>
          <p:cNvPr id="61465" name="Picture 25" descr="logo aitblc"/>
          <p:cNvPicPr>
            <a:picLocks noChangeAspect="1" noChangeArrowheads="1"/>
          </p:cNvPicPr>
          <p:nvPr/>
        </p:nvPicPr>
        <p:blipFill>
          <a:blip r:embed="rId3"/>
          <a:srcRect/>
          <a:stretch>
            <a:fillRect/>
          </a:stretch>
        </p:blipFill>
        <p:spPr bwMode="auto">
          <a:xfrm>
            <a:off x="539750" y="2420938"/>
            <a:ext cx="1963738" cy="1976437"/>
          </a:xfrm>
          <a:prstGeom prst="rect">
            <a:avLst/>
          </a:prstGeom>
          <a:noFill/>
        </p:spPr>
      </p:pic>
      <p:sp>
        <p:nvSpPr>
          <p:cNvPr id="61467" name="Text Box 27"/>
          <p:cNvSpPr txBox="1">
            <a:spLocks noChangeArrowheads="1"/>
          </p:cNvSpPr>
          <p:nvPr/>
        </p:nvSpPr>
        <p:spPr bwMode="auto">
          <a:xfrm>
            <a:off x="3132138" y="2636838"/>
            <a:ext cx="5400675" cy="579437"/>
          </a:xfrm>
          <a:prstGeom prst="rect">
            <a:avLst/>
          </a:prstGeom>
          <a:noFill/>
          <a:ln w="9525">
            <a:noFill/>
            <a:miter lim="800000"/>
            <a:headEnd/>
            <a:tailEnd/>
          </a:ln>
          <a:effectLst/>
        </p:spPr>
        <p:txBody>
          <a:bodyPr>
            <a:spAutoFit/>
          </a:bodyPr>
          <a:lstStyle/>
          <a:p>
            <a:pPr>
              <a:spcBef>
                <a:spcPct val="50000"/>
              </a:spcBef>
            </a:pPr>
            <a:r>
              <a:rPr lang="fr-FR" sz="3200">
                <a:solidFill>
                  <a:schemeClr val="bg1"/>
                </a:solidFill>
              </a:rPr>
              <a:t>L’AITB Lorraine Champagne</a:t>
            </a:r>
          </a:p>
        </p:txBody>
      </p:sp>
    </p:spTree>
  </p:cSld>
  <p:clrMapOvr>
    <a:masterClrMapping/>
  </p:clrMapOvr>
  <p:transition spd="slow" advClick="0" advTm="1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5"/>
          <p:cNvSpPr txBox="1">
            <a:spLocks noGrp="1"/>
          </p:cNvSpPr>
          <p:nvPr/>
        </p:nvSpPr>
        <p:spPr bwMode="auto">
          <a:xfrm>
            <a:off x="6372225" y="6308725"/>
            <a:ext cx="2133600" cy="365125"/>
          </a:xfrm>
          <a:prstGeom prst="rect">
            <a:avLst/>
          </a:prstGeom>
          <a:noFill/>
          <a:ln w="9525">
            <a:noFill/>
            <a:miter lim="800000"/>
            <a:headEnd/>
            <a:tailEnd/>
          </a:ln>
        </p:spPr>
        <p:txBody>
          <a:bodyPr anchor="ctr"/>
          <a:lstStyle/>
          <a:p>
            <a:pPr algn="r"/>
            <a:fld id="{C1FDA7F4-6FDB-41F6-90DB-7FB5694AB832}" type="slidenum">
              <a:rPr lang="fr-FR" sz="1000" b="1">
                <a:solidFill>
                  <a:srgbClr val="898989"/>
                </a:solidFill>
                <a:latin typeface="Calibri" pitchFamily="34" charset="0"/>
              </a:rPr>
              <a:pPr algn="r"/>
              <a:t>22</a:t>
            </a:fld>
            <a:endParaRPr lang="fr-FR" sz="1000" b="1">
              <a:solidFill>
                <a:srgbClr val="898989"/>
              </a:solidFill>
              <a:latin typeface="Calibri" pitchFamily="34" charset="0"/>
            </a:endParaRPr>
          </a:p>
        </p:txBody>
      </p:sp>
      <p:sp>
        <p:nvSpPr>
          <p:cNvPr id="64515" name="Rectangle 1"/>
          <p:cNvSpPr>
            <a:spLocks noChangeArrowheads="1"/>
          </p:cNvSpPr>
          <p:nvPr/>
        </p:nvSpPr>
        <p:spPr bwMode="auto">
          <a:xfrm>
            <a:off x="611188" y="2060575"/>
            <a:ext cx="7848600" cy="2868613"/>
          </a:xfrm>
          <a:prstGeom prst="rect">
            <a:avLst/>
          </a:prstGeom>
          <a:noFill/>
          <a:ln w="9525">
            <a:noFill/>
            <a:miter lim="800000"/>
            <a:headEnd/>
            <a:tailEnd/>
          </a:ln>
        </p:spPr>
        <p:txBody>
          <a:bodyPr>
            <a:spAutoFit/>
          </a:bodyPr>
          <a:lstStyle/>
          <a:p>
            <a:pPr algn="just"/>
            <a:r>
              <a:rPr lang="fr-FR" sz="2000" b="1" u="sng">
                <a:solidFill>
                  <a:schemeClr val="tx2"/>
                </a:solidFill>
                <a:latin typeface="Calibri" pitchFamily="34" charset="0"/>
              </a:rPr>
              <a:t>Qu’est ce que c’est ? </a:t>
            </a:r>
          </a:p>
          <a:p>
            <a:r>
              <a:rPr lang="fr-FR"/>
              <a:t>Depuis plus de 16 ans notre région n’avait plus d’association de diplômés de l’ITB. </a:t>
            </a:r>
          </a:p>
          <a:p>
            <a:endParaRPr lang="fr-FR"/>
          </a:p>
          <a:p>
            <a:r>
              <a:rPr lang="fr-FR"/>
              <a:t>C’est pourquoi nous sommes un groupe de 12 diplômés dont 5 Maîtres de conférence ITB à avoir décidé de relancer tout cela et de réveiller cette belle association qu’est l’ AITB Lorraine Champagne.</a:t>
            </a:r>
          </a:p>
          <a:p>
            <a:endParaRPr lang="fr-FR"/>
          </a:p>
          <a:p>
            <a:endParaRPr lang="fr-FR"/>
          </a:p>
          <a:p>
            <a:endParaRPr lang="fr-FR"/>
          </a:p>
        </p:txBody>
      </p:sp>
      <p:sp>
        <p:nvSpPr>
          <p:cNvPr id="64517"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L’AITB Lorraine Champagne</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5"/>
          <p:cNvSpPr txBox="1">
            <a:spLocks noGrp="1"/>
          </p:cNvSpPr>
          <p:nvPr/>
        </p:nvSpPr>
        <p:spPr bwMode="auto">
          <a:xfrm>
            <a:off x="6372225" y="6308725"/>
            <a:ext cx="2133600" cy="365125"/>
          </a:xfrm>
          <a:prstGeom prst="rect">
            <a:avLst/>
          </a:prstGeom>
          <a:noFill/>
          <a:ln w="9525">
            <a:noFill/>
            <a:miter lim="800000"/>
            <a:headEnd/>
            <a:tailEnd/>
          </a:ln>
        </p:spPr>
        <p:txBody>
          <a:bodyPr anchor="ctr"/>
          <a:lstStyle/>
          <a:p>
            <a:pPr algn="r"/>
            <a:fld id="{DFB2B3FE-7C07-4F85-92DB-727ADB6FCE51}" type="slidenum">
              <a:rPr lang="fr-FR" sz="1000" b="1">
                <a:solidFill>
                  <a:srgbClr val="898989"/>
                </a:solidFill>
                <a:latin typeface="Calibri" pitchFamily="34" charset="0"/>
              </a:rPr>
              <a:pPr algn="r"/>
              <a:t>23</a:t>
            </a:fld>
            <a:endParaRPr lang="fr-FR" sz="1000" b="1">
              <a:solidFill>
                <a:srgbClr val="898989"/>
              </a:solidFill>
              <a:latin typeface="Calibri" pitchFamily="34" charset="0"/>
            </a:endParaRPr>
          </a:p>
        </p:txBody>
      </p:sp>
      <p:sp>
        <p:nvSpPr>
          <p:cNvPr id="65539" name="Rectangle 1"/>
          <p:cNvSpPr>
            <a:spLocks noChangeArrowheads="1"/>
          </p:cNvSpPr>
          <p:nvPr/>
        </p:nvSpPr>
        <p:spPr bwMode="auto">
          <a:xfrm>
            <a:off x="539750" y="908050"/>
            <a:ext cx="7848600" cy="3662363"/>
          </a:xfrm>
          <a:prstGeom prst="rect">
            <a:avLst/>
          </a:prstGeom>
          <a:noFill/>
          <a:ln w="9525">
            <a:noFill/>
            <a:miter lim="800000"/>
            <a:headEnd/>
            <a:tailEnd/>
          </a:ln>
        </p:spPr>
        <p:txBody>
          <a:bodyPr>
            <a:spAutoFit/>
          </a:bodyPr>
          <a:lstStyle/>
          <a:p>
            <a:pPr algn="ctr"/>
            <a:r>
              <a:rPr lang="fr-FR" b="1" u="sng">
                <a:latin typeface="Calibri" pitchFamily="34" charset="0"/>
              </a:rPr>
              <a:t>L’AITB Lorraine Champagne en quelques chiffres</a:t>
            </a:r>
          </a:p>
          <a:p>
            <a:endParaRPr lang="fr-FR" b="1" u="sng">
              <a:latin typeface="Calibri" pitchFamily="34" charset="0"/>
            </a:endParaRPr>
          </a:p>
          <a:p>
            <a:endParaRPr lang="fr-FR" b="1">
              <a:latin typeface="Calibri" pitchFamily="34" charset="0"/>
            </a:endParaRPr>
          </a:p>
          <a:p>
            <a:r>
              <a:rPr lang="fr-FR" b="1">
                <a:latin typeface="Calibri" pitchFamily="34" charset="0"/>
              </a:rPr>
              <a:t>Le Bureau : 			12 membres, 1 Président d’honneur </a:t>
            </a:r>
          </a:p>
          <a:p>
            <a:r>
              <a:rPr lang="fr-FR" b="1">
                <a:latin typeface="Calibri" pitchFamily="34" charset="0"/>
              </a:rPr>
              <a:t>La parité : 			4 femmes / 12 membres </a:t>
            </a:r>
          </a:p>
          <a:p>
            <a:r>
              <a:rPr lang="fr-FR" b="1">
                <a:latin typeface="Calibri" pitchFamily="34" charset="0"/>
              </a:rPr>
              <a:t>Les banques représentées :		4 BNPP ; 3 BPLC ; 2 CAL ; 2 CIC, 1 CELCA.</a:t>
            </a:r>
          </a:p>
          <a:p>
            <a:r>
              <a:rPr lang="fr-FR" b="1">
                <a:latin typeface="Calibri" pitchFamily="34" charset="0"/>
              </a:rPr>
              <a:t>Nos membres : 			711 ITB</a:t>
            </a:r>
          </a:p>
          <a:p>
            <a:r>
              <a:rPr lang="fr-FR" b="1">
                <a:latin typeface="Calibri" pitchFamily="34" charset="0"/>
              </a:rPr>
              <a:t>Nos Adhérents : 			160 ITB et Apprenants</a:t>
            </a:r>
          </a:p>
          <a:p>
            <a:r>
              <a:rPr lang="fr-FR" b="1">
                <a:latin typeface="Calibri" pitchFamily="34" charset="0"/>
              </a:rPr>
              <a:t>Nombres de manifestations à Venir :	2 par départements soit 6 sur l’année.</a:t>
            </a:r>
          </a:p>
          <a:p>
            <a:r>
              <a:rPr lang="fr-FR" b="1">
                <a:latin typeface="Calibri" pitchFamily="34" charset="0"/>
              </a:rPr>
              <a:t>Cotisation Diplômés : 		35€ par prélèvement Cotisation Apprenants :			0€ pour les ITB1 et 20€ pour les ITB 2</a:t>
            </a:r>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65540"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L’AITB Lorraine Champagne</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5"/>
          <p:cNvSpPr txBox="1">
            <a:spLocks noGrp="1"/>
          </p:cNvSpPr>
          <p:nvPr/>
        </p:nvSpPr>
        <p:spPr bwMode="auto">
          <a:xfrm>
            <a:off x="6372225" y="6308725"/>
            <a:ext cx="2133600" cy="365125"/>
          </a:xfrm>
          <a:prstGeom prst="rect">
            <a:avLst/>
          </a:prstGeom>
          <a:noFill/>
          <a:ln w="9525">
            <a:noFill/>
            <a:miter lim="800000"/>
            <a:headEnd/>
            <a:tailEnd/>
          </a:ln>
        </p:spPr>
        <p:txBody>
          <a:bodyPr anchor="ctr"/>
          <a:lstStyle/>
          <a:p>
            <a:pPr algn="r"/>
            <a:fld id="{9C3FCDAE-3A14-4A5C-8624-E9F45041086F}" type="slidenum">
              <a:rPr lang="fr-FR" sz="1000" b="1">
                <a:solidFill>
                  <a:srgbClr val="898989"/>
                </a:solidFill>
                <a:latin typeface="Calibri" pitchFamily="34" charset="0"/>
              </a:rPr>
              <a:pPr algn="r"/>
              <a:t>24</a:t>
            </a:fld>
            <a:endParaRPr lang="fr-FR" sz="1000" b="1">
              <a:solidFill>
                <a:srgbClr val="898989"/>
              </a:solidFill>
              <a:latin typeface="Calibri" pitchFamily="34" charset="0"/>
            </a:endParaRPr>
          </a:p>
        </p:txBody>
      </p:sp>
      <p:sp>
        <p:nvSpPr>
          <p:cNvPr id="66564"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L’AITB Lorraine Champagne</a:t>
            </a:r>
            <a:endParaRPr lang="fr-FR" sz="2800" b="1" i="1">
              <a:solidFill>
                <a:schemeClr val="bg1"/>
              </a:solidFill>
              <a:latin typeface="Futura Bk"/>
            </a:endParaRPr>
          </a:p>
        </p:txBody>
      </p:sp>
      <p:pic>
        <p:nvPicPr>
          <p:cNvPr id="66565" name="Picture 5" descr="Sans titre"/>
          <p:cNvPicPr>
            <a:picLocks noChangeAspect="1" noChangeArrowheads="1"/>
          </p:cNvPicPr>
          <p:nvPr/>
        </p:nvPicPr>
        <p:blipFill>
          <a:blip r:embed="rId2"/>
          <a:srcRect/>
          <a:stretch>
            <a:fillRect/>
          </a:stretch>
        </p:blipFill>
        <p:spPr bwMode="auto">
          <a:xfrm>
            <a:off x="1319213" y="752475"/>
            <a:ext cx="6505575" cy="535305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5"/>
          <p:cNvSpPr txBox="1">
            <a:spLocks noGrp="1"/>
          </p:cNvSpPr>
          <p:nvPr/>
        </p:nvSpPr>
        <p:spPr bwMode="auto">
          <a:xfrm>
            <a:off x="6372225" y="6308725"/>
            <a:ext cx="2133600" cy="365125"/>
          </a:xfrm>
          <a:prstGeom prst="rect">
            <a:avLst/>
          </a:prstGeom>
          <a:noFill/>
          <a:ln w="9525">
            <a:noFill/>
            <a:miter lim="800000"/>
            <a:headEnd/>
            <a:tailEnd/>
          </a:ln>
        </p:spPr>
        <p:txBody>
          <a:bodyPr anchor="ctr"/>
          <a:lstStyle/>
          <a:p>
            <a:pPr algn="r"/>
            <a:fld id="{9F1034CA-5A90-4C7E-BDC4-0B197540DABC}" type="slidenum">
              <a:rPr lang="fr-FR" sz="1000" b="1">
                <a:solidFill>
                  <a:srgbClr val="898989"/>
                </a:solidFill>
                <a:latin typeface="Calibri" pitchFamily="34" charset="0"/>
              </a:rPr>
              <a:pPr algn="r"/>
              <a:t>25</a:t>
            </a:fld>
            <a:endParaRPr lang="fr-FR" sz="1000" b="1">
              <a:solidFill>
                <a:srgbClr val="898989"/>
              </a:solidFill>
              <a:latin typeface="Calibri" pitchFamily="34" charset="0"/>
            </a:endParaRPr>
          </a:p>
        </p:txBody>
      </p:sp>
      <p:sp>
        <p:nvSpPr>
          <p:cNvPr id="67587" name="Rectangle 1"/>
          <p:cNvSpPr>
            <a:spLocks noChangeArrowheads="1"/>
          </p:cNvSpPr>
          <p:nvPr/>
        </p:nvSpPr>
        <p:spPr bwMode="auto">
          <a:xfrm>
            <a:off x="539750" y="908050"/>
            <a:ext cx="7848600" cy="1250950"/>
          </a:xfrm>
          <a:prstGeom prst="rect">
            <a:avLst/>
          </a:prstGeom>
          <a:noFill/>
          <a:ln w="9525">
            <a:noFill/>
            <a:miter lim="800000"/>
            <a:headEnd/>
            <a:tailEnd/>
          </a:ln>
        </p:spPr>
        <p:txBody>
          <a:bodyPr>
            <a:spAutoFit/>
          </a:bodyPr>
          <a:lstStyle/>
          <a:p>
            <a:pPr algn="ctr"/>
            <a:r>
              <a:rPr lang="fr-FR" sz="2000" b="1" u="sng">
                <a:latin typeface="Calibri" pitchFamily="34" charset="0"/>
              </a:rPr>
              <a:t>Nos Partenaires actuels et leur visibilité</a:t>
            </a:r>
          </a:p>
          <a:p>
            <a:endParaRPr lang="fr-FR" sz="2000" b="1" u="sng">
              <a:latin typeface="Calibri" pitchFamily="34" charset="0"/>
            </a:endParaRPr>
          </a:p>
          <a:p>
            <a:endParaRPr lang="fr-FR" b="1">
              <a:latin typeface="Calibri" pitchFamily="34" charset="0"/>
            </a:endParaRPr>
          </a:p>
          <a:p>
            <a:endParaRPr lang="fr-FR">
              <a:latin typeface="Calibri" pitchFamily="34" charset="0"/>
            </a:endParaRPr>
          </a:p>
        </p:txBody>
      </p:sp>
      <p:sp>
        <p:nvSpPr>
          <p:cNvPr id="67588" name="Titre 1"/>
          <p:cNvSpPr txBox="1">
            <a:spLocks/>
          </p:cNvSpPr>
          <p:nvPr/>
        </p:nvSpPr>
        <p:spPr bwMode="auto">
          <a:xfrm>
            <a:off x="850900" y="134938"/>
            <a:ext cx="7392988" cy="485775"/>
          </a:xfrm>
          <a:prstGeom prst="rect">
            <a:avLst/>
          </a:prstGeom>
          <a:noFill/>
          <a:ln w="9525">
            <a:noFill/>
            <a:miter lim="800000"/>
            <a:headEnd/>
            <a:tailEnd/>
          </a:ln>
        </p:spPr>
        <p:txBody>
          <a:bodyPr/>
          <a:lstStyle/>
          <a:p>
            <a:pPr algn="ctr"/>
            <a:r>
              <a:rPr lang="fr-FR" sz="2800">
                <a:solidFill>
                  <a:schemeClr val="bg1"/>
                </a:solidFill>
                <a:latin typeface="Futura Bk"/>
              </a:rPr>
              <a:t>L’AITB Lorraine Champagne</a:t>
            </a:r>
            <a:endParaRPr lang="fr-FR" sz="2800" b="1" i="1">
              <a:solidFill>
                <a:schemeClr val="bg1"/>
              </a:solidFill>
              <a:latin typeface="Futura Bk"/>
            </a:endParaRPr>
          </a:p>
        </p:txBody>
      </p:sp>
      <p:pic>
        <p:nvPicPr>
          <p:cNvPr id="67589" name="Picture 5" descr="dw_imgp1623"/>
          <p:cNvPicPr>
            <a:picLocks noChangeAspect="1" noChangeArrowheads="1"/>
          </p:cNvPicPr>
          <p:nvPr/>
        </p:nvPicPr>
        <p:blipFill>
          <a:blip r:embed="rId2"/>
          <a:srcRect/>
          <a:stretch>
            <a:fillRect/>
          </a:stretch>
        </p:blipFill>
        <p:spPr bwMode="auto">
          <a:xfrm>
            <a:off x="684213" y="1557338"/>
            <a:ext cx="2779712" cy="4197350"/>
          </a:xfrm>
          <a:prstGeom prst="rect">
            <a:avLst/>
          </a:prstGeom>
          <a:noFill/>
        </p:spPr>
      </p:pic>
      <p:pic>
        <p:nvPicPr>
          <p:cNvPr id="67592" name="Picture 8" descr="1352939172_imgp3064"/>
          <p:cNvPicPr>
            <a:picLocks noChangeAspect="1" noChangeArrowheads="1"/>
          </p:cNvPicPr>
          <p:nvPr/>
        </p:nvPicPr>
        <p:blipFill>
          <a:blip r:embed="rId3"/>
          <a:srcRect/>
          <a:stretch>
            <a:fillRect/>
          </a:stretch>
        </p:blipFill>
        <p:spPr bwMode="auto">
          <a:xfrm>
            <a:off x="5292725" y="1484313"/>
            <a:ext cx="2814638" cy="4248150"/>
          </a:xfrm>
          <a:prstGeom prst="rect">
            <a:avLst/>
          </a:prstGeom>
          <a:noFill/>
        </p:spPr>
      </p:pic>
      <p:sp>
        <p:nvSpPr>
          <p:cNvPr id="67593" name="Text Box 9"/>
          <p:cNvSpPr txBox="1">
            <a:spLocks noChangeArrowheads="1"/>
          </p:cNvSpPr>
          <p:nvPr/>
        </p:nvSpPr>
        <p:spPr bwMode="auto">
          <a:xfrm>
            <a:off x="3563938" y="2565400"/>
            <a:ext cx="1584325" cy="2644775"/>
          </a:xfrm>
          <a:prstGeom prst="rect">
            <a:avLst/>
          </a:prstGeom>
          <a:noFill/>
          <a:ln w="9525">
            <a:noFill/>
            <a:miter lim="800000"/>
            <a:headEnd/>
            <a:tailEnd/>
          </a:ln>
          <a:effectLst/>
        </p:spPr>
        <p:txBody>
          <a:bodyPr>
            <a:spAutoFit/>
          </a:bodyPr>
          <a:lstStyle/>
          <a:p>
            <a:pPr algn="ctr">
              <a:spcBef>
                <a:spcPct val="50000"/>
              </a:spcBef>
            </a:pPr>
            <a:r>
              <a:rPr lang="fr-FR" sz="1400" b="1">
                <a:solidFill>
                  <a:schemeClr val="tx2"/>
                </a:solidFill>
              </a:rPr>
              <a:t>Une visibilité lors de nos manifestations, des pages réservées sur le site de l’AITB LC, une présence dans la Newsletter trimestrielle, des évènements sur-mesure</a:t>
            </a:r>
          </a:p>
        </p:txBody>
      </p:sp>
    </p:spTree>
  </p:cSld>
  <p:clrMapOvr>
    <a:masterClrMapping/>
  </p:clrMapOvr>
  <p:transition spd="slow"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Espace réservé du numéro de diapositive 5"/>
          <p:cNvSpPr>
            <a:spLocks noGrp="1"/>
          </p:cNvSpPr>
          <p:nvPr>
            <p:ph type="sldNum" sz="quarter" idx="12"/>
          </p:nvPr>
        </p:nvSpPr>
        <p:spPr bwMode="auto">
          <a:noFill/>
          <a:ln>
            <a:miter lim="800000"/>
            <a:headEnd/>
            <a:tailEnd/>
          </a:ln>
        </p:spPr>
        <p:txBody>
          <a:bodyPr/>
          <a:lstStyle/>
          <a:p>
            <a:fld id="{A3934E96-76AC-46C0-AFB1-9835661CB268}" type="slidenum">
              <a:rPr lang="fr-FR" smtClean="0">
                <a:cs typeface="Arial" charset="0"/>
              </a:rPr>
              <a:pPr/>
              <a:t>3</a:t>
            </a:fld>
            <a:endParaRPr lang="fr-FR" smtClean="0">
              <a:cs typeface="Arial" charset="0"/>
            </a:endParaRPr>
          </a:p>
        </p:txBody>
      </p:sp>
      <p:sp>
        <p:nvSpPr>
          <p:cNvPr id="12290"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- 1</a:t>
            </a:r>
            <a:endParaRPr lang="fr-FR" sz="2000" b="1" i="1">
              <a:solidFill>
                <a:schemeClr val="bg1"/>
              </a:solidFill>
              <a:latin typeface="Futura Bk"/>
            </a:endParaRPr>
          </a:p>
        </p:txBody>
      </p:sp>
      <p:sp>
        <p:nvSpPr>
          <p:cNvPr id="12291" name="Rectangle 1"/>
          <p:cNvSpPr>
            <a:spLocks noChangeArrowheads="1"/>
          </p:cNvSpPr>
          <p:nvPr/>
        </p:nvSpPr>
        <p:spPr bwMode="auto">
          <a:xfrm>
            <a:off x="395288" y="908050"/>
            <a:ext cx="8355012" cy="5959475"/>
          </a:xfrm>
          <a:prstGeom prst="rect">
            <a:avLst/>
          </a:prstGeom>
          <a:noFill/>
          <a:ln w="9525">
            <a:noFill/>
            <a:miter lim="800000"/>
            <a:headEnd/>
            <a:tailEnd/>
          </a:ln>
        </p:spPr>
        <p:txBody>
          <a:bodyPr>
            <a:spAutoFit/>
          </a:bodyPr>
          <a:lstStyle/>
          <a:p>
            <a:pPr algn="ctr"/>
            <a:r>
              <a:rPr lang="fr-FR" sz="1600">
                <a:solidFill>
                  <a:schemeClr val="tx2"/>
                </a:solidFill>
                <a:latin typeface="Futura Bk"/>
              </a:rPr>
              <a:t>« l’AITB, à quoi ca sert ? »… </a:t>
            </a:r>
          </a:p>
          <a:p>
            <a:pPr algn="ctr"/>
            <a:endParaRPr lang="fr-FR" sz="1600">
              <a:solidFill>
                <a:schemeClr val="tx2"/>
              </a:solidFill>
              <a:latin typeface="Futura Bk"/>
            </a:endParaRPr>
          </a:p>
          <a:p>
            <a:pPr algn="just"/>
            <a:endParaRPr lang="fr-FR" sz="1600">
              <a:solidFill>
                <a:schemeClr val="tx2"/>
              </a:solidFill>
              <a:latin typeface="Futura Bk"/>
            </a:endParaRPr>
          </a:p>
          <a:p>
            <a:pPr algn="just"/>
            <a:r>
              <a:rPr lang="fr-FR" sz="1600">
                <a:solidFill>
                  <a:schemeClr val="tx2"/>
                </a:solidFill>
                <a:latin typeface="Futura Bk"/>
              </a:rPr>
              <a:t>L’Association des diplômés répond à trois objectifs principaux : Le Réseau, l’actualisation de sa Formation ITB, et la valorisation du Diplôme.</a:t>
            </a:r>
          </a:p>
          <a:p>
            <a:pPr algn="just"/>
            <a:endParaRPr lang="fr-FR" sz="1600">
              <a:solidFill>
                <a:schemeClr val="tx2"/>
              </a:solidFill>
              <a:latin typeface="Futura Bk"/>
            </a:endParaRPr>
          </a:p>
          <a:p>
            <a:pPr algn="just"/>
            <a:r>
              <a:rPr lang="fr-FR" sz="1600" b="1">
                <a:solidFill>
                  <a:schemeClr val="tx2"/>
                </a:solidFill>
                <a:latin typeface="Futura Hv"/>
              </a:rPr>
              <a:t>- Le Réseau :</a:t>
            </a:r>
            <a:r>
              <a:rPr lang="fr-FR" sz="1600">
                <a:solidFill>
                  <a:schemeClr val="tx2"/>
                </a:solidFill>
                <a:latin typeface="Futura Hv"/>
              </a:rPr>
              <a:t> </a:t>
            </a:r>
            <a:r>
              <a:rPr lang="fr-FR" sz="1600">
                <a:solidFill>
                  <a:schemeClr val="tx2"/>
                </a:solidFill>
                <a:latin typeface="Futura Bk"/>
              </a:rPr>
              <a:t>Tous les cadres vous le diront… Le « réseau Professionnel » est indispensable.</a:t>
            </a:r>
          </a:p>
          <a:p>
            <a:pPr algn="just"/>
            <a:r>
              <a:rPr lang="fr-FR" sz="1600">
                <a:solidFill>
                  <a:schemeClr val="tx2"/>
                </a:solidFill>
                <a:latin typeface="Futura Bk"/>
              </a:rPr>
              <a:t>Durant les années de cours à l’ITB, nous avons tous noué des relations entre collaborateurs de banques et de métiers différents. Cette occasion unique de nouer des contacts disparaît assez naturellement avec l’arrêt des cours. Il s’agit, sous une autre forme, de créer des occasions de se retrouver, entre membres d’une même promo, mais également d’élargir le champs de nos connaissances en rencontrant des diplômés qui nous ont précédé ou suivi dans la formation, et qui ont ce point commun avec nous : d’avoir « fait l’ITB » !</a:t>
            </a:r>
          </a:p>
          <a:p>
            <a:pPr algn="just"/>
            <a:endParaRPr lang="fr-FR" sz="1600">
              <a:solidFill>
                <a:schemeClr val="tx2"/>
              </a:solidFill>
              <a:latin typeface="Futura Bk"/>
            </a:endParaRPr>
          </a:p>
          <a:p>
            <a:pPr algn="just"/>
            <a:r>
              <a:rPr lang="fr-FR" sz="1600">
                <a:solidFill>
                  <a:schemeClr val="tx2"/>
                </a:solidFill>
                <a:latin typeface="Futura Hv"/>
              </a:rPr>
              <a:t>-</a:t>
            </a:r>
            <a:r>
              <a:rPr lang="fr-FR" sz="1600" b="1">
                <a:solidFill>
                  <a:schemeClr val="tx2"/>
                </a:solidFill>
                <a:latin typeface="Futura Hv"/>
              </a:rPr>
              <a:t> Actualiser et développer sa Formation ITB : </a:t>
            </a:r>
          </a:p>
          <a:p>
            <a:pPr algn="just"/>
            <a:r>
              <a:rPr lang="fr-FR" sz="1600">
                <a:solidFill>
                  <a:schemeClr val="tx2"/>
                </a:solidFill>
                <a:latin typeface="Futura Bk"/>
              </a:rPr>
              <a:t>Une fois le diplôme en poche… plus de cours, plus de fascicules, plus d’examens… Le risque d’arrêter là son apprentissage, et de camper sur des acquis est grand. Le deuxième objectif de l’AITB est d’aider les membres à actualiser leurs connaissances, voire de les développer. </a:t>
            </a:r>
          </a:p>
          <a:p>
            <a:pPr algn="just"/>
            <a:endParaRPr lang="fr-FR" sz="1600">
              <a:solidFill>
                <a:schemeClr val="tx2"/>
              </a:solidFill>
              <a:latin typeface="Futura Bk"/>
            </a:endParaRPr>
          </a:p>
          <a:p>
            <a:pPr algn="just"/>
            <a:r>
              <a:rPr lang="fr-FR" sz="1600" b="1">
                <a:solidFill>
                  <a:schemeClr val="tx2"/>
                </a:solidFill>
                <a:latin typeface="Futura Hv"/>
              </a:rPr>
              <a:t>- La Valorisation du diplôme : </a:t>
            </a:r>
          </a:p>
          <a:p>
            <a:pPr algn="just"/>
            <a:endParaRPr lang="fr-FR" sz="1600" b="1">
              <a:solidFill>
                <a:schemeClr val="tx2"/>
              </a:solidFill>
              <a:latin typeface="Futura Bk"/>
            </a:endParaRPr>
          </a:p>
        </p:txBody>
      </p:sp>
      <p:sp>
        <p:nvSpPr>
          <p:cNvPr id="12292"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Présentation de l’AITB </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58813" y="836613"/>
            <a:ext cx="8042275" cy="5721350"/>
          </a:xfrm>
          <a:prstGeom prst="rect">
            <a:avLst/>
          </a:prstGeom>
          <a:noFill/>
          <a:ln>
            <a:noFill/>
          </a:ln>
          <a:extLst>
            <a:ext uri="{909E8E84-426E-40DD-AFC4-6F175D3DCCD1}"/>
            <a:ext uri="{91240B29-F687-4F45-9708-019B960494DF}"/>
          </a:extLst>
        </p:spPr>
        <p:txBody>
          <a:bodyPr>
            <a:spAutoFit/>
          </a:bodyPr>
          <a:lstStyle/>
          <a:p>
            <a:pPr algn="just"/>
            <a:r>
              <a:rPr lang="fr-FR" sz="1200">
                <a:solidFill>
                  <a:schemeClr val="tx2"/>
                </a:solidFill>
                <a:latin typeface="Calibri" pitchFamily="34" charset="0"/>
              </a:rPr>
              <a:t>Il y a lieu de distinguer deux notions, celle de membre et d’adhérent :</a:t>
            </a:r>
          </a:p>
          <a:p>
            <a:pPr algn="just"/>
            <a:r>
              <a:rPr lang="fr-FR" sz="1200">
                <a:solidFill>
                  <a:schemeClr val="tx2"/>
                </a:solidFill>
                <a:latin typeface="Calibri" pitchFamily="34" charset="0"/>
              </a:rPr>
              <a:t>	</a:t>
            </a:r>
          </a:p>
          <a:p>
            <a:pPr algn="just">
              <a:buFontTx/>
              <a:buChar char="-"/>
            </a:pPr>
            <a:r>
              <a:rPr lang="fr-FR" sz="1200" b="1">
                <a:solidFill>
                  <a:schemeClr val="tx2"/>
                </a:solidFill>
                <a:latin typeface="Calibri" pitchFamily="34" charset="0"/>
              </a:rPr>
              <a:t>Qui est membre ? </a:t>
            </a:r>
          </a:p>
          <a:p>
            <a:pPr algn="just"/>
            <a:r>
              <a:rPr lang="fr-FR" sz="1200">
                <a:solidFill>
                  <a:schemeClr val="tx2"/>
                </a:solidFill>
                <a:latin typeface="Calibri" pitchFamily="34" charset="0"/>
              </a:rPr>
              <a:t>Tous les diplômés ITB, de fait. Ils figurent donc dans l’annuaire papier et ont un « profil » dans l’annuaire en ligne, qu’ils peuvent mettre à jour et compléter gratuitement. </a:t>
            </a:r>
          </a:p>
          <a:p>
            <a:pPr algn="just"/>
            <a:r>
              <a:rPr lang="fr-FR" sz="1200">
                <a:solidFill>
                  <a:schemeClr val="tx2"/>
                </a:solidFill>
                <a:latin typeface="Calibri" pitchFamily="34" charset="0"/>
              </a:rPr>
              <a:t>Depuis 2011, les étudiants ITB1 et 2 sont également membres de l’AITB de facto.</a:t>
            </a:r>
          </a:p>
          <a:p>
            <a:pPr algn="just"/>
            <a:r>
              <a:rPr lang="fr-FR" sz="1200">
                <a:solidFill>
                  <a:schemeClr val="tx2"/>
                </a:solidFill>
                <a:latin typeface="Calibri" pitchFamily="34" charset="0"/>
              </a:rPr>
              <a:t>Les Maitres de Conférence de l’ITB sont également membre de l’association. En l’absence de liste fournie par le CFPB, ils doivent être identifiés et approchés un à un.</a:t>
            </a:r>
          </a:p>
          <a:p>
            <a:pPr algn="just"/>
            <a:r>
              <a:rPr lang="fr-FR" sz="1200">
                <a:solidFill>
                  <a:schemeClr val="tx2"/>
                </a:solidFill>
                <a:latin typeface="Calibri" pitchFamily="34" charset="0"/>
              </a:rPr>
              <a:t>Si un diplômé ne figure pas dans l’annuaire, il faut lui demander son diplôme et approcher le CFPB pour obtenir son avis. Puis intervenir auprès du responsable du Fichier. </a:t>
            </a:r>
          </a:p>
          <a:p>
            <a:pPr algn="just"/>
            <a:endParaRPr lang="fr-FR" sz="500">
              <a:solidFill>
                <a:schemeClr val="tx2"/>
              </a:solidFill>
              <a:latin typeface="Calibri" pitchFamily="34" charset="0"/>
            </a:endParaRPr>
          </a:p>
          <a:p>
            <a:pPr algn="just">
              <a:buFontTx/>
              <a:buChar char="-"/>
            </a:pPr>
            <a:r>
              <a:rPr lang="fr-FR" sz="1200" b="1">
                <a:solidFill>
                  <a:schemeClr val="tx2"/>
                </a:solidFill>
                <a:latin typeface="Calibri" pitchFamily="34" charset="0"/>
              </a:rPr>
              <a:t>Qui être adhérent ?</a:t>
            </a:r>
          </a:p>
          <a:p>
            <a:pPr algn="just"/>
            <a:r>
              <a:rPr lang="fr-FR" sz="1200">
                <a:solidFill>
                  <a:schemeClr val="tx2"/>
                </a:solidFill>
                <a:latin typeface="Calibri" pitchFamily="34" charset="0"/>
              </a:rPr>
              <a:t>Est adhérent, ou cotisant, le membre qui est à jour de sa cotisation annuelle de 45 euros (voir la grille des cotisations en page « trésorerie »).</a:t>
            </a:r>
          </a:p>
          <a:p>
            <a:pPr algn="just"/>
            <a:r>
              <a:rPr lang="fr-FR" sz="1200">
                <a:solidFill>
                  <a:schemeClr val="tx2"/>
                </a:solidFill>
                <a:latin typeface="Calibri" pitchFamily="34" charset="0"/>
              </a:rPr>
              <a:t>Etre adhérent donne accès à l’ensemble des services proposés par l’Association :</a:t>
            </a:r>
          </a:p>
          <a:p>
            <a:pPr algn="just">
              <a:buFontTx/>
              <a:buChar char="-"/>
            </a:pPr>
            <a:r>
              <a:rPr lang="fr-FR" sz="1200">
                <a:solidFill>
                  <a:schemeClr val="tx2"/>
                </a:solidFill>
                <a:latin typeface="Calibri" pitchFamily="34" charset="0"/>
              </a:rPr>
              <a:t>Remise gratuite d’un exemplaire papier de l’annuaire,</a:t>
            </a:r>
          </a:p>
          <a:p>
            <a:pPr algn="just">
              <a:buFontTx/>
              <a:buChar char="-"/>
            </a:pPr>
            <a:r>
              <a:rPr lang="fr-FR" sz="1200">
                <a:solidFill>
                  <a:schemeClr val="tx2"/>
                </a:solidFill>
                <a:latin typeface="Calibri" pitchFamily="34" charset="0"/>
              </a:rPr>
              <a:t>Accès à l’annuaire en ligne, et à la recherche multi-critères,</a:t>
            </a:r>
          </a:p>
          <a:p>
            <a:pPr algn="just">
              <a:buFontTx/>
              <a:buChar char="-"/>
            </a:pPr>
            <a:r>
              <a:rPr lang="fr-FR" sz="1200">
                <a:solidFill>
                  <a:schemeClr val="tx2"/>
                </a:solidFill>
                <a:latin typeface="Calibri" pitchFamily="34" charset="0"/>
              </a:rPr>
              <a:t>Accès aux conférences en salle, quelque que soit la région, ainsi qu’aux web-conférences en ligne.</a:t>
            </a:r>
          </a:p>
          <a:p>
            <a:pPr algn="just">
              <a:buFontTx/>
              <a:buChar char="-"/>
            </a:pPr>
            <a:endParaRPr lang="fr-FR" sz="500">
              <a:solidFill>
                <a:schemeClr val="tx2"/>
              </a:solidFill>
              <a:latin typeface="Calibri" pitchFamily="34" charset="0"/>
            </a:endParaRPr>
          </a:p>
          <a:p>
            <a:r>
              <a:rPr lang="fr-FR" sz="1200">
                <a:solidFill>
                  <a:schemeClr val="tx2"/>
                </a:solidFill>
                <a:latin typeface="Calibri" pitchFamily="34" charset="0"/>
              </a:rPr>
              <a:t>- Qu’obtient l’adhérent en contrepartie de son adhésion ? </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exemplaire papier de l’annuaire,</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accès illimité à l’annuaire en ligne, </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accès illimité aux web-conférences, </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une invitation aux différentes manifestations, </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droit de vote à l’Assemblée Générale de ton association locale</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espace personnalisable sur le site et de nombreuses possibilités (cf infra).</a:t>
            </a:r>
          </a:p>
          <a:p>
            <a:pPr marL="742950" lvl="1" indent="-285750">
              <a:buClr>
                <a:srgbClr val="000099"/>
              </a:buClr>
              <a:buSzPct val="75000"/>
            </a:pPr>
            <a:r>
              <a:rPr lang="fr-FR" sz="1200">
                <a:solidFill>
                  <a:schemeClr val="tx2"/>
                </a:solidFill>
                <a:latin typeface="Calibri" pitchFamily="34" charset="0"/>
              </a:rPr>
              <a:t>Et également :</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un accès à des intervenants renommés et reconnus dans leur domaine,</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la possibilité de constituer ou d’élargir son Réseau,</a:t>
            </a:r>
          </a:p>
          <a:p>
            <a:pPr marL="742950" lvl="1" indent="-285750">
              <a:buClr>
                <a:srgbClr val="000099"/>
              </a:buClr>
              <a:buSzPct val="75000"/>
              <a:buFont typeface="Wingdings" pitchFamily="2" charset="2"/>
              <a:buChar char="n"/>
            </a:pPr>
            <a:r>
              <a:rPr lang="fr-FR" sz="1200">
                <a:solidFill>
                  <a:schemeClr val="tx2"/>
                </a:solidFill>
                <a:latin typeface="Calibri" pitchFamily="34" charset="0"/>
              </a:rPr>
              <a:t>l’ouverture d’esprit à d’autres activités de la banque, d’autres diplômés, d’autres banques ….</a:t>
            </a:r>
          </a:p>
          <a:p>
            <a:pPr algn="just">
              <a:buFontTx/>
              <a:buChar char="-"/>
            </a:pPr>
            <a:endParaRPr lang="fr-FR" sz="1200">
              <a:solidFill>
                <a:schemeClr val="tx2"/>
              </a:solidFill>
              <a:latin typeface="Calibri" pitchFamily="34" charset="0"/>
            </a:endParaRPr>
          </a:p>
          <a:p>
            <a:pPr algn="just">
              <a:buFontTx/>
              <a:buChar char="-"/>
            </a:pPr>
            <a:endParaRPr lang="fr-FR" sz="1200">
              <a:latin typeface="Calibri" pitchFamily="34" charset="0"/>
            </a:endParaRPr>
          </a:p>
        </p:txBody>
      </p:sp>
      <p:sp>
        <p:nvSpPr>
          <p:cNvPr id="2"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- 2</a:t>
            </a:r>
            <a:endParaRPr lang="fr-FR" sz="2000" b="1" i="1">
              <a:solidFill>
                <a:schemeClr val="bg1"/>
              </a:solidFill>
              <a:latin typeface="Futura Bk"/>
            </a:endParaRPr>
          </a:p>
        </p:txBody>
      </p:sp>
      <p:sp>
        <p:nvSpPr>
          <p:cNvPr id="13315"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Les membres et les adhérents</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5"/>
          <p:cNvSpPr>
            <a:spLocks noGrp="1"/>
          </p:cNvSpPr>
          <p:nvPr>
            <p:ph type="sldNum" sz="quarter" idx="12"/>
          </p:nvPr>
        </p:nvSpPr>
        <p:spPr bwMode="auto">
          <a:noFill/>
          <a:ln>
            <a:miter lim="800000"/>
            <a:headEnd/>
            <a:tailEnd/>
          </a:ln>
        </p:spPr>
        <p:txBody>
          <a:bodyPr/>
          <a:lstStyle/>
          <a:p>
            <a:fld id="{60ACC825-832E-430B-8467-8754626BF87E}" type="slidenum">
              <a:rPr lang="fr-FR" smtClean="0">
                <a:cs typeface="Arial" charset="0"/>
              </a:rPr>
              <a:pPr/>
              <a:t>5</a:t>
            </a:fld>
            <a:endParaRPr lang="fr-FR" smtClean="0">
              <a:cs typeface="Arial" charset="0"/>
            </a:endParaRPr>
          </a:p>
        </p:txBody>
      </p:sp>
      <p:sp>
        <p:nvSpPr>
          <p:cNvPr id="15362" name="Rectangle 1"/>
          <p:cNvSpPr>
            <a:spLocks noChangeArrowheads="1"/>
          </p:cNvSpPr>
          <p:nvPr/>
        </p:nvSpPr>
        <p:spPr bwMode="auto">
          <a:xfrm>
            <a:off x="323850" y="765175"/>
            <a:ext cx="8396288" cy="6203950"/>
          </a:xfrm>
          <a:prstGeom prst="rect">
            <a:avLst/>
          </a:prstGeom>
          <a:noFill/>
          <a:ln w="9525">
            <a:noFill/>
            <a:miter lim="800000"/>
            <a:headEnd/>
            <a:tailEnd/>
          </a:ln>
        </p:spPr>
        <p:txBody>
          <a:bodyPr>
            <a:spAutoFit/>
          </a:bodyPr>
          <a:lstStyle/>
          <a:p>
            <a:pPr algn="just"/>
            <a:endParaRPr lang="fr-FR" sz="1600">
              <a:solidFill>
                <a:schemeClr val="tx2"/>
              </a:solidFill>
              <a:latin typeface="Calibri" pitchFamily="34" charset="0"/>
            </a:endParaRPr>
          </a:p>
          <a:p>
            <a:pPr algn="just">
              <a:buFont typeface="Wingdings" pitchFamily="2" charset="2"/>
              <a:buChar char="ü"/>
            </a:pPr>
            <a:r>
              <a:rPr lang="fr-FR" sz="1600" b="1">
                <a:solidFill>
                  <a:schemeClr val="tx2"/>
                </a:solidFill>
                <a:latin typeface="Calibri" pitchFamily="34" charset="0"/>
              </a:rPr>
              <a:t>L’AITB</a:t>
            </a:r>
            <a:r>
              <a:rPr lang="fr-FR" sz="1600">
                <a:solidFill>
                  <a:schemeClr val="tx2"/>
                </a:solidFill>
                <a:latin typeface="Calibri" pitchFamily="34" charset="0"/>
              </a:rPr>
              <a:t> rassemble 21 associations régionales, représentées par leur Président respectif.</a:t>
            </a:r>
          </a:p>
          <a:p>
            <a:pPr algn="just"/>
            <a:r>
              <a:rPr lang="fr-FR" sz="1600">
                <a:solidFill>
                  <a:schemeClr val="tx2"/>
                </a:solidFill>
                <a:latin typeface="Calibri" pitchFamily="34" charset="0"/>
              </a:rPr>
              <a:t>S’ajoutent à ces 21 Présidents, 11 administrateurs élus pour 6 ans, et le CFPB, administrateur de droit.</a:t>
            </a:r>
          </a:p>
          <a:p>
            <a:pPr algn="just"/>
            <a:endParaRPr lang="fr-FR" sz="1600">
              <a:solidFill>
                <a:schemeClr val="tx2"/>
              </a:solidFill>
              <a:latin typeface="Calibri" pitchFamily="34" charset="0"/>
            </a:endParaRPr>
          </a:p>
          <a:p>
            <a:pPr algn="ctr"/>
            <a:r>
              <a:rPr lang="fr-FR" sz="1600" b="1" u="sng">
                <a:solidFill>
                  <a:schemeClr val="tx2"/>
                </a:solidFill>
                <a:latin typeface="Calibri" pitchFamily="34" charset="0"/>
              </a:rPr>
              <a:t>L’AITB est donc composée de 33 administrateurs.</a:t>
            </a:r>
          </a:p>
          <a:p>
            <a:pPr algn="just"/>
            <a:endParaRPr lang="fr-FR" sz="1600" u="sng">
              <a:solidFill>
                <a:schemeClr val="tx2"/>
              </a:solidFill>
              <a:latin typeface="Calibri" pitchFamily="34" charset="0"/>
            </a:endParaRPr>
          </a:p>
          <a:p>
            <a:pPr algn="just"/>
            <a:r>
              <a:rPr lang="fr-FR" sz="1600">
                <a:solidFill>
                  <a:schemeClr val="tx2"/>
                </a:solidFill>
                <a:latin typeface="Calibri" pitchFamily="34" charset="0"/>
              </a:rPr>
              <a:t>Le Bureau de l’AITB, dont les membres sont élus parmi ces 33 administrateurs, est est composé d’un Président, d’un ou plusieurs Vice-Président, d’un Secrétaire Général et d’un ou plusieurs Secrétaires, d’un Trésorier et d’un ou plusieurs trésoriers adjoints. Le Président, les Vice-Présidents, le Secrétaire Général et le Trésorier doivent être diplômés de l’ITB. Le Bureau est constitué pour une durée d’un an. Il se réunit au minimum une fois par mois, et les Comptes–rendus de ses réunions sont diffusés par mail aux Associations régionales.</a:t>
            </a:r>
          </a:p>
          <a:p>
            <a:pPr algn="just"/>
            <a:endParaRPr lang="fr-FR" sz="1600">
              <a:solidFill>
                <a:schemeClr val="tx2"/>
              </a:solidFill>
              <a:latin typeface="Calibri" pitchFamily="34" charset="0"/>
            </a:endParaRPr>
          </a:p>
          <a:p>
            <a:pPr algn="just">
              <a:buFont typeface="Wingdings" pitchFamily="2" charset="2"/>
              <a:buChar char="ü"/>
            </a:pPr>
            <a:r>
              <a:rPr lang="fr-FR" sz="1600" b="1">
                <a:solidFill>
                  <a:schemeClr val="tx2"/>
                </a:solidFill>
                <a:latin typeface="Calibri" pitchFamily="34" charset="0"/>
              </a:rPr>
              <a:t>Une Association régionale rassemble les adhérents</a:t>
            </a:r>
            <a:r>
              <a:rPr lang="fr-FR" sz="1600">
                <a:solidFill>
                  <a:schemeClr val="tx2"/>
                </a:solidFill>
                <a:latin typeface="Calibri" pitchFamily="34" charset="0"/>
              </a:rPr>
              <a:t>, qui peuvent être : diplômés ITB, étudiants ITB, Maîtres de Conférence de l’ITB, cooptés(*), partenaires ou d’honneur.</a:t>
            </a:r>
          </a:p>
          <a:p>
            <a:pPr algn="just"/>
            <a:r>
              <a:rPr lang="fr-FR" sz="1600">
                <a:solidFill>
                  <a:schemeClr val="tx2"/>
                </a:solidFill>
                <a:latin typeface="Calibri" pitchFamily="34" charset="0"/>
              </a:rPr>
              <a:t>Parmi ses membres, une association élit pour une durée de 3 ans reconductible des administrateurs. Ils constituent le Conseil d’Administration de l’association régionale.</a:t>
            </a:r>
          </a:p>
          <a:p>
            <a:pPr algn="just"/>
            <a:r>
              <a:rPr lang="fr-FR" sz="1600">
                <a:solidFill>
                  <a:schemeClr val="tx2"/>
                </a:solidFill>
                <a:latin typeface="Calibri" pitchFamily="34" charset="0"/>
              </a:rPr>
              <a:t>Le Bureau de l’association régionale, dont les membres sont élus parmi les administrateurs, est constitué pour une durée d’un an. Il est composé d’un Président, d’un ou plusieurs Vice-Présidents, d’un Secrétaire Général et d’un ou plusieurs Secrétaires, d’un Trésorier et d’un ou plusieurs trésoriers adjoints. Comme pour l’AITB, les postes principaux ne peuvent être occupés que par des diplômés de l’ITB.</a:t>
            </a:r>
          </a:p>
          <a:p>
            <a:pPr algn="just"/>
            <a:endParaRPr lang="fr-FR" sz="1600">
              <a:solidFill>
                <a:schemeClr val="tx2"/>
              </a:solidFill>
              <a:latin typeface="Calibri" pitchFamily="34" charset="0"/>
            </a:endParaRPr>
          </a:p>
          <a:p>
            <a:pPr algn="just"/>
            <a:endParaRPr lang="fr-FR" sz="1600">
              <a:solidFill>
                <a:schemeClr val="tx2"/>
              </a:solidFill>
              <a:latin typeface="Calibri" pitchFamily="34" charset="0"/>
            </a:endParaRPr>
          </a:p>
        </p:txBody>
      </p:sp>
      <p:sp>
        <p:nvSpPr>
          <p:cNvPr id="15363"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- 3</a:t>
            </a:r>
            <a:endParaRPr lang="fr-FR" sz="2000" b="1" i="1">
              <a:solidFill>
                <a:schemeClr val="bg1"/>
              </a:solidFill>
              <a:latin typeface="Futura Bk"/>
            </a:endParaRPr>
          </a:p>
        </p:txBody>
      </p:sp>
      <p:sp>
        <p:nvSpPr>
          <p:cNvPr id="15364"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Organisation et fonctionnement</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5"/>
          <p:cNvSpPr>
            <a:spLocks noGrp="1"/>
          </p:cNvSpPr>
          <p:nvPr>
            <p:ph type="sldNum" sz="quarter" idx="12"/>
          </p:nvPr>
        </p:nvSpPr>
        <p:spPr bwMode="auto">
          <a:noFill/>
          <a:ln>
            <a:miter lim="800000"/>
            <a:headEnd/>
            <a:tailEnd/>
          </a:ln>
        </p:spPr>
        <p:txBody>
          <a:bodyPr/>
          <a:lstStyle/>
          <a:p>
            <a:fld id="{6DBA8C44-00A3-4D96-895E-20271A70E137}" type="slidenum">
              <a:rPr lang="fr-FR" smtClean="0">
                <a:cs typeface="Arial" charset="0"/>
              </a:rPr>
              <a:pPr/>
              <a:t>6</a:t>
            </a:fld>
            <a:endParaRPr lang="fr-FR" smtClean="0">
              <a:cs typeface="Arial" charset="0"/>
            </a:endParaRPr>
          </a:p>
        </p:txBody>
      </p:sp>
      <p:sp>
        <p:nvSpPr>
          <p:cNvPr id="16386" name="Rectangle 1"/>
          <p:cNvSpPr>
            <a:spLocks noChangeArrowheads="1"/>
          </p:cNvSpPr>
          <p:nvPr/>
        </p:nvSpPr>
        <p:spPr bwMode="auto">
          <a:xfrm>
            <a:off x="395288" y="803275"/>
            <a:ext cx="8396287" cy="5895975"/>
          </a:xfrm>
          <a:prstGeom prst="rect">
            <a:avLst/>
          </a:prstGeom>
          <a:noFill/>
          <a:ln w="9525">
            <a:noFill/>
            <a:miter lim="800000"/>
            <a:headEnd/>
            <a:tailEnd/>
          </a:ln>
        </p:spPr>
        <p:txBody>
          <a:bodyPr>
            <a:spAutoFit/>
          </a:bodyPr>
          <a:lstStyle/>
          <a:p>
            <a:pPr algn="just"/>
            <a:endParaRPr lang="fr-FR" sz="400">
              <a:latin typeface="Futura Bk"/>
            </a:endParaRPr>
          </a:p>
          <a:p>
            <a:pPr algn="just"/>
            <a:r>
              <a:rPr lang="fr-FR" sz="1400">
                <a:latin typeface="Futura Bk"/>
              </a:rPr>
              <a:t>L’</a:t>
            </a:r>
            <a:r>
              <a:rPr lang="fr-FR" sz="1400" b="1">
                <a:latin typeface="Futura Bk"/>
              </a:rPr>
              <a:t>AITB</a:t>
            </a:r>
            <a:r>
              <a:rPr lang="fr-FR" sz="1400">
                <a:latin typeface="Futura Bk"/>
              </a:rPr>
              <a:t>, (appelée pendant quelques années la « Fédération »), a un rôle de représentation et d’animation des associations régionales. Elle a également un rôle logistique fort en portant les sujets et projets importants (Annuaire, site internet, gestion des cotisations, relations avec les principaux partenaires etc).</a:t>
            </a: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endParaRPr lang="fr-FR" sz="1400">
              <a:latin typeface="Futura Bk"/>
            </a:endParaRPr>
          </a:p>
          <a:p>
            <a:pPr algn="just"/>
            <a:r>
              <a:rPr lang="fr-FR" sz="1400">
                <a:latin typeface="Futura Bk"/>
              </a:rPr>
              <a:t>Les </a:t>
            </a:r>
            <a:r>
              <a:rPr lang="fr-FR" sz="1400" b="1">
                <a:latin typeface="Futura Bk"/>
              </a:rPr>
              <a:t>Associations régionales</a:t>
            </a:r>
            <a:r>
              <a:rPr lang="fr-FR" sz="1400">
                <a:latin typeface="Futura Bk"/>
              </a:rPr>
              <a:t>, du fait de leur proximité géographique, assurent la relation avec les favorisant la proximité avec les adhérents. L’AITB apporte un appuie à chaque association régionale sur l’annuaire, le site internet, les prélèvements de cotisation, etc …</a:t>
            </a:r>
            <a:endParaRPr lang="fr-FR" sz="1600">
              <a:solidFill>
                <a:srgbClr val="FF0000"/>
              </a:solidFill>
              <a:latin typeface="Futura Bk"/>
            </a:endParaRPr>
          </a:p>
        </p:txBody>
      </p:sp>
      <p:sp>
        <p:nvSpPr>
          <p:cNvPr id="16387"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- 3</a:t>
            </a:r>
            <a:endParaRPr lang="fr-FR" sz="2000" b="1" i="1">
              <a:solidFill>
                <a:schemeClr val="bg1"/>
              </a:solidFill>
              <a:latin typeface="Futura Bk"/>
            </a:endParaRPr>
          </a:p>
        </p:txBody>
      </p:sp>
      <p:sp>
        <p:nvSpPr>
          <p:cNvPr id="16388"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Organisation et fonctionnement</a:t>
            </a:r>
            <a:endParaRPr lang="fr-FR" sz="2800" b="1" i="1">
              <a:solidFill>
                <a:schemeClr val="bg1"/>
              </a:solidFill>
              <a:latin typeface="Futura Bk"/>
            </a:endParaRPr>
          </a:p>
        </p:txBody>
      </p:sp>
      <p:grpSp>
        <p:nvGrpSpPr>
          <p:cNvPr id="16389" name="Groupe 1"/>
          <p:cNvGrpSpPr>
            <a:grpSpLocks/>
          </p:cNvGrpSpPr>
          <p:nvPr/>
        </p:nvGrpSpPr>
        <p:grpSpPr bwMode="auto">
          <a:xfrm>
            <a:off x="647700" y="1970088"/>
            <a:ext cx="8027988" cy="4044950"/>
            <a:chOff x="647509" y="1970049"/>
            <a:chExt cx="8028947" cy="4044882"/>
          </a:xfrm>
        </p:grpSpPr>
        <p:pic>
          <p:nvPicPr>
            <p:cNvPr id="16391" name="Image 61"/>
            <p:cNvPicPr>
              <a:picLocks noChangeAspect="1"/>
            </p:cNvPicPr>
            <p:nvPr/>
          </p:nvPicPr>
          <p:blipFill>
            <a:blip r:embed="rId2"/>
            <a:srcRect/>
            <a:stretch>
              <a:fillRect/>
            </a:stretch>
          </p:blipFill>
          <p:spPr bwMode="auto">
            <a:xfrm>
              <a:off x="3858930" y="3158150"/>
              <a:ext cx="1553086" cy="1535955"/>
            </a:xfrm>
            <a:prstGeom prst="rect">
              <a:avLst/>
            </a:prstGeom>
            <a:noFill/>
            <a:ln w="9525">
              <a:noFill/>
              <a:miter lim="800000"/>
              <a:headEnd/>
              <a:tailEnd/>
            </a:ln>
          </p:spPr>
        </p:pic>
        <p:pic>
          <p:nvPicPr>
            <p:cNvPr id="16392" name="Image 35"/>
            <p:cNvPicPr>
              <a:picLocks noChangeAspect="1"/>
            </p:cNvPicPr>
            <p:nvPr/>
          </p:nvPicPr>
          <p:blipFill>
            <a:blip r:embed="rId3"/>
            <a:srcRect/>
            <a:stretch>
              <a:fillRect/>
            </a:stretch>
          </p:blipFill>
          <p:spPr bwMode="auto">
            <a:xfrm>
              <a:off x="1812380" y="1970049"/>
              <a:ext cx="908518" cy="861999"/>
            </a:xfrm>
            <a:prstGeom prst="rect">
              <a:avLst/>
            </a:prstGeom>
            <a:noFill/>
            <a:ln w="9525">
              <a:noFill/>
              <a:miter lim="800000"/>
              <a:headEnd/>
              <a:tailEnd/>
            </a:ln>
          </p:spPr>
        </p:pic>
        <p:pic>
          <p:nvPicPr>
            <p:cNvPr id="16393" name="Image 36"/>
            <p:cNvPicPr>
              <a:picLocks noChangeAspect="1"/>
            </p:cNvPicPr>
            <p:nvPr/>
          </p:nvPicPr>
          <p:blipFill>
            <a:blip r:embed="rId4"/>
            <a:srcRect/>
            <a:stretch>
              <a:fillRect/>
            </a:stretch>
          </p:blipFill>
          <p:spPr bwMode="auto">
            <a:xfrm>
              <a:off x="2791057" y="1970050"/>
              <a:ext cx="872942" cy="861996"/>
            </a:xfrm>
            <a:prstGeom prst="rect">
              <a:avLst/>
            </a:prstGeom>
            <a:noFill/>
            <a:ln w="9525">
              <a:noFill/>
              <a:miter lim="800000"/>
              <a:headEnd/>
              <a:tailEnd/>
            </a:ln>
          </p:spPr>
        </p:pic>
        <p:pic>
          <p:nvPicPr>
            <p:cNvPr id="16394" name="Image 38"/>
            <p:cNvPicPr>
              <a:picLocks noChangeAspect="1"/>
            </p:cNvPicPr>
            <p:nvPr/>
          </p:nvPicPr>
          <p:blipFill>
            <a:blip r:embed="rId5"/>
            <a:srcRect/>
            <a:stretch>
              <a:fillRect/>
            </a:stretch>
          </p:blipFill>
          <p:spPr bwMode="auto">
            <a:xfrm>
              <a:off x="3734158" y="1970049"/>
              <a:ext cx="870208" cy="861999"/>
            </a:xfrm>
            <a:prstGeom prst="rect">
              <a:avLst/>
            </a:prstGeom>
            <a:noFill/>
            <a:ln w="9525">
              <a:noFill/>
              <a:miter lim="800000"/>
              <a:headEnd/>
              <a:tailEnd/>
            </a:ln>
          </p:spPr>
        </p:pic>
        <p:pic>
          <p:nvPicPr>
            <p:cNvPr id="16395" name="Image 39"/>
            <p:cNvPicPr>
              <a:picLocks noChangeAspect="1"/>
            </p:cNvPicPr>
            <p:nvPr/>
          </p:nvPicPr>
          <p:blipFill>
            <a:blip r:embed="rId6"/>
            <a:srcRect/>
            <a:stretch>
              <a:fillRect/>
            </a:stretch>
          </p:blipFill>
          <p:spPr bwMode="auto">
            <a:xfrm>
              <a:off x="4674525" y="1970049"/>
              <a:ext cx="870208" cy="861999"/>
            </a:xfrm>
            <a:prstGeom prst="rect">
              <a:avLst/>
            </a:prstGeom>
            <a:noFill/>
            <a:ln w="9525">
              <a:noFill/>
              <a:miter lim="800000"/>
              <a:headEnd/>
              <a:tailEnd/>
            </a:ln>
          </p:spPr>
        </p:pic>
        <p:pic>
          <p:nvPicPr>
            <p:cNvPr id="16396" name="Image 40"/>
            <p:cNvPicPr>
              <a:picLocks noChangeAspect="1"/>
            </p:cNvPicPr>
            <p:nvPr/>
          </p:nvPicPr>
          <p:blipFill>
            <a:blip r:embed="rId7"/>
            <a:srcRect/>
            <a:stretch>
              <a:fillRect/>
            </a:stretch>
          </p:blipFill>
          <p:spPr bwMode="auto">
            <a:xfrm>
              <a:off x="5614892" y="1970049"/>
              <a:ext cx="872945" cy="861999"/>
            </a:xfrm>
            <a:prstGeom prst="rect">
              <a:avLst/>
            </a:prstGeom>
            <a:noFill/>
            <a:ln w="9525">
              <a:noFill/>
              <a:miter lim="800000"/>
              <a:headEnd/>
              <a:tailEnd/>
            </a:ln>
          </p:spPr>
        </p:pic>
        <p:pic>
          <p:nvPicPr>
            <p:cNvPr id="16397" name="Image 41"/>
            <p:cNvPicPr>
              <a:picLocks noChangeAspect="1"/>
            </p:cNvPicPr>
            <p:nvPr/>
          </p:nvPicPr>
          <p:blipFill>
            <a:blip r:embed="rId8"/>
            <a:srcRect/>
            <a:stretch>
              <a:fillRect/>
            </a:stretch>
          </p:blipFill>
          <p:spPr bwMode="auto">
            <a:xfrm>
              <a:off x="6557997" y="1970049"/>
              <a:ext cx="870208" cy="861999"/>
            </a:xfrm>
            <a:prstGeom prst="rect">
              <a:avLst/>
            </a:prstGeom>
            <a:noFill/>
            <a:ln w="9525">
              <a:noFill/>
              <a:miter lim="800000"/>
              <a:headEnd/>
              <a:tailEnd/>
            </a:ln>
          </p:spPr>
        </p:pic>
        <p:pic>
          <p:nvPicPr>
            <p:cNvPr id="16398" name="Image 42"/>
            <p:cNvPicPr>
              <a:picLocks noChangeAspect="1"/>
            </p:cNvPicPr>
            <p:nvPr/>
          </p:nvPicPr>
          <p:blipFill>
            <a:blip r:embed="rId9"/>
            <a:srcRect/>
            <a:stretch>
              <a:fillRect/>
            </a:stretch>
          </p:blipFill>
          <p:spPr bwMode="auto">
            <a:xfrm>
              <a:off x="7383459" y="2132856"/>
              <a:ext cx="870208" cy="861999"/>
            </a:xfrm>
            <a:prstGeom prst="rect">
              <a:avLst/>
            </a:prstGeom>
            <a:noFill/>
            <a:ln w="9525">
              <a:noFill/>
              <a:miter lim="800000"/>
              <a:headEnd/>
              <a:tailEnd/>
            </a:ln>
          </p:spPr>
        </p:pic>
        <p:pic>
          <p:nvPicPr>
            <p:cNvPr id="16399" name="Image 43"/>
            <p:cNvPicPr>
              <a:picLocks noChangeAspect="1"/>
            </p:cNvPicPr>
            <p:nvPr/>
          </p:nvPicPr>
          <p:blipFill>
            <a:blip r:embed="rId10"/>
            <a:srcRect/>
            <a:stretch>
              <a:fillRect/>
            </a:stretch>
          </p:blipFill>
          <p:spPr bwMode="auto">
            <a:xfrm>
              <a:off x="7748713" y="2970107"/>
              <a:ext cx="870208" cy="861999"/>
            </a:xfrm>
            <a:prstGeom prst="rect">
              <a:avLst/>
            </a:prstGeom>
            <a:noFill/>
            <a:ln w="9525">
              <a:noFill/>
              <a:miter lim="800000"/>
              <a:headEnd/>
              <a:tailEnd/>
            </a:ln>
          </p:spPr>
        </p:pic>
        <p:pic>
          <p:nvPicPr>
            <p:cNvPr id="16400" name="Image 45"/>
            <p:cNvPicPr>
              <a:picLocks noChangeAspect="1"/>
            </p:cNvPicPr>
            <p:nvPr/>
          </p:nvPicPr>
          <p:blipFill>
            <a:blip r:embed="rId11"/>
            <a:srcRect/>
            <a:stretch>
              <a:fillRect/>
            </a:stretch>
          </p:blipFill>
          <p:spPr bwMode="auto">
            <a:xfrm>
              <a:off x="674462" y="3832106"/>
              <a:ext cx="870208" cy="861999"/>
            </a:xfrm>
            <a:prstGeom prst="rect">
              <a:avLst/>
            </a:prstGeom>
            <a:noFill/>
            <a:ln w="9525">
              <a:noFill/>
              <a:miter lim="800000"/>
              <a:headEnd/>
              <a:tailEnd/>
            </a:ln>
          </p:spPr>
        </p:pic>
        <p:pic>
          <p:nvPicPr>
            <p:cNvPr id="16401" name="Image 46"/>
            <p:cNvPicPr>
              <a:picLocks noChangeAspect="1"/>
            </p:cNvPicPr>
            <p:nvPr/>
          </p:nvPicPr>
          <p:blipFill>
            <a:blip r:embed="rId12"/>
            <a:srcRect/>
            <a:stretch>
              <a:fillRect/>
            </a:stretch>
          </p:blipFill>
          <p:spPr bwMode="auto">
            <a:xfrm>
              <a:off x="7806249" y="3819735"/>
              <a:ext cx="870207" cy="861997"/>
            </a:xfrm>
            <a:prstGeom prst="rect">
              <a:avLst/>
            </a:prstGeom>
            <a:noFill/>
            <a:ln w="9525">
              <a:noFill/>
              <a:miter lim="800000"/>
              <a:headEnd/>
              <a:tailEnd/>
            </a:ln>
          </p:spPr>
        </p:pic>
        <p:pic>
          <p:nvPicPr>
            <p:cNvPr id="16402" name="Image 47"/>
            <p:cNvPicPr>
              <a:picLocks noChangeAspect="1"/>
            </p:cNvPicPr>
            <p:nvPr/>
          </p:nvPicPr>
          <p:blipFill>
            <a:blip r:embed="rId13"/>
            <a:srcRect/>
            <a:stretch>
              <a:fillRect/>
            </a:stretch>
          </p:blipFill>
          <p:spPr bwMode="auto">
            <a:xfrm>
              <a:off x="7428205" y="4681732"/>
              <a:ext cx="870208" cy="861999"/>
            </a:xfrm>
            <a:prstGeom prst="rect">
              <a:avLst/>
            </a:prstGeom>
            <a:noFill/>
            <a:ln w="9525">
              <a:noFill/>
              <a:miter lim="800000"/>
              <a:headEnd/>
              <a:tailEnd/>
            </a:ln>
          </p:spPr>
        </p:pic>
        <p:pic>
          <p:nvPicPr>
            <p:cNvPr id="16403" name="Image 48"/>
            <p:cNvPicPr>
              <a:picLocks noChangeAspect="1"/>
            </p:cNvPicPr>
            <p:nvPr/>
          </p:nvPicPr>
          <p:blipFill>
            <a:blip r:embed="rId14"/>
            <a:srcRect/>
            <a:stretch>
              <a:fillRect/>
            </a:stretch>
          </p:blipFill>
          <p:spPr bwMode="auto">
            <a:xfrm>
              <a:off x="6685138" y="5148479"/>
              <a:ext cx="845580" cy="851053"/>
            </a:xfrm>
            <a:prstGeom prst="rect">
              <a:avLst/>
            </a:prstGeom>
            <a:noFill/>
            <a:ln w="9525">
              <a:noFill/>
              <a:miter lim="800000"/>
              <a:headEnd/>
              <a:tailEnd/>
            </a:ln>
          </p:spPr>
        </p:pic>
        <p:pic>
          <p:nvPicPr>
            <p:cNvPr id="16404" name="Image 50"/>
            <p:cNvPicPr>
              <a:picLocks noChangeAspect="1"/>
            </p:cNvPicPr>
            <p:nvPr/>
          </p:nvPicPr>
          <p:blipFill>
            <a:blip r:embed="rId15"/>
            <a:srcRect/>
            <a:stretch>
              <a:fillRect/>
            </a:stretch>
          </p:blipFill>
          <p:spPr bwMode="auto">
            <a:xfrm>
              <a:off x="5865204" y="5152932"/>
              <a:ext cx="870208" cy="861999"/>
            </a:xfrm>
            <a:prstGeom prst="rect">
              <a:avLst/>
            </a:prstGeom>
            <a:noFill/>
            <a:ln w="9525">
              <a:noFill/>
              <a:miter lim="800000"/>
              <a:headEnd/>
              <a:tailEnd/>
            </a:ln>
          </p:spPr>
        </p:pic>
        <p:pic>
          <p:nvPicPr>
            <p:cNvPr id="16405" name="Image 51"/>
            <p:cNvPicPr>
              <a:picLocks noChangeAspect="1"/>
            </p:cNvPicPr>
            <p:nvPr/>
          </p:nvPicPr>
          <p:blipFill>
            <a:blip r:embed="rId16"/>
            <a:srcRect/>
            <a:stretch>
              <a:fillRect/>
            </a:stretch>
          </p:blipFill>
          <p:spPr bwMode="auto">
            <a:xfrm>
              <a:off x="5045267" y="5152932"/>
              <a:ext cx="870208" cy="861999"/>
            </a:xfrm>
            <a:prstGeom prst="rect">
              <a:avLst/>
            </a:prstGeom>
            <a:noFill/>
            <a:ln w="9525">
              <a:noFill/>
              <a:miter lim="800000"/>
              <a:headEnd/>
              <a:tailEnd/>
            </a:ln>
          </p:spPr>
        </p:pic>
        <p:pic>
          <p:nvPicPr>
            <p:cNvPr id="16406" name="Image 52"/>
            <p:cNvPicPr>
              <a:picLocks noChangeAspect="1"/>
            </p:cNvPicPr>
            <p:nvPr/>
          </p:nvPicPr>
          <p:blipFill>
            <a:blip r:embed="rId17"/>
            <a:srcRect/>
            <a:stretch>
              <a:fillRect/>
            </a:stretch>
          </p:blipFill>
          <p:spPr bwMode="auto">
            <a:xfrm>
              <a:off x="4225331" y="5152933"/>
              <a:ext cx="870207" cy="861997"/>
            </a:xfrm>
            <a:prstGeom prst="rect">
              <a:avLst/>
            </a:prstGeom>
            <a:noFill/>
            <a:ln w="9525">
              <a:noFill/>
              <a:miter lim="800000"/>
              <a:headEnd/>
              <a:tailEnd/>
            </a:ln>
          </p:spPr>
        </p:pic>
        <p:pic>
          <p:nvPicPr>
            <p:cNvPr id="16407" name="Image 53"/>
            <p:cNvPicPr>
              <a:picLocks noChangeAspect="1"/>
            </p:cNvPicPr>
            <p:nvPr/>
          </p:nvPicPr>
          <p:blipFill>
            <a:blip r:embed="rId18"/>
            <a:srcRect/>
            <a:stretch>
              <a:fillRect/>
            </a:stretch>
          </p:blipFill>
          <p:spPr bwMode="auto">
            <a:xfrm>
              <a:off x="3405395" y="5152933"/>
              <a:ext cx="870207" cy="861997"/>
            </a:xfrm>
            <a:prstGeom prst="rect">
              <a:avLst/>
            </a:prstGeom>
            <a:noFill/>
            <a:ln w="9525">
              <a:noFill/>
              <a:miter lim="800000"/>
              <a:headEnd/>
              <a:tailEnd/>
            </a:ln>
          </p:spPr>
        </p:pic>
        <p:pic>
          <p:nvPicPr>
            <p:cNvPr id="16408" name="Image 54"/>
            <p:cNvPicPr>
              <a:picLocks noChangeAspect="1"/>
            </p:cNvPicPr>
            <p:nvPr/>
          </p:nvPicPr>
          <p:blipFill>
            <a:blip r:embed="rId19"/>
            <a:srcRect/>
            <a:stretch>
              <a:fillRect/>
            </a:stretch>
          </p:blipFill>
          <p:spPr bwMode="auto">
            <a:xfrm>
              <a:off x="2585458" y="5152932"/>
              <a:ext cx="870208" cy="861999"/>
            </a:xfrm>
            <a:prstGeom prst="rect">
              <a:avLst/>
            </a:prstGeom>
            <a:noFill/>
            <a:ln w="9525">
              <a:noFill/>
              <a:miter lim="800000"/>
              <a:headEnd/>
              <a:tailEnd/>
            </a:ln>
          </p:spPr>
        </p:pic>
        <p:pic>
          <p:nvPicPr>
            <p:cNvPr id="16409" name="Image 56"/>
            <p:cNvPicPr>
              <a:picLocks noChangeAspect="1"/>
            </p:cNvPicPr>
            <p:nvPr/>
          </p:nvPicPr>
          <p:blipFill>
            <a:blip r:embed="rId20"/>
            <a:srcRect/>
            <a:stretch>
              <a:fillRect/>
            </a:stretch>
          </p:blipFill>
          <p:spPr bwMode="auto">
            <a:xfrm>
              <a:off x="1765521" y="5152932"/>
              <a:ext cx="870208" cy="861999"/>
            </a:xfrm>
            <a:prstGeom prst="rect">
              <a:avLst/>
            </a:prstGeom>
            <a:noFill/>
            <a:ln w="9525">
              <a:noFill/>
              <a:miter lim="800000"/>
              <a:headEnd/>
              <a:tailEnd/>
            </a:ln>
          </p:spPr>
        </p:pic>
        <p:pic>
          <p:nvPicPr>
            <p:cNvPr id="16410" name="Image 57"/>
            <p:cNvPicPr>
              <a:picLocks noChangeAspect="1"/>
            </p:cNvPicPr>
            <p:nvPr/>
          </p:nvPicPr>
          <p:blipFill>
            <a:blip r:embed="rId21"/>
            <a:srcRect/>
            <a:stretch>
              <a:fillRect/>
            </a:stretch>
          </p:blipFill>
          <p:spPr bwMode="auto">
            <a:xfrm>
              <a:off x="1014092" y="4681732"/>
              <a:ext cx="872944" cy="853788"/>
            </a:xfrm>
            <a:prstGeom prst="rect">
              <a:avLst/>
            </a:prstGeom>
            <a:noFill/>
            <a:ln w="9525">
              <a:noFill/>
              <a:miter lim="800000"/>
              <a:headEnd/>
              <a:tailEnd/>
            </a:ln>
          </p:spPr>
        </p:pic>
        <p:pic>
          <p:nvPicPr>
            <p:cNvPr id="16411" name="Image 58"/>
            <p:cNvPicPr>
              <a:picLocks noChangeAspect="1"/>
            </p:cNvPicPr>
            <p:nvPr/>
          </p:nvPicPr>
          <p:blipFill>
            <a:blip r:embed="rId22"/>
            <a:srcRect/>
            <a:stretch>
              <a:fillRect/>
            </a:stretch>
          </p:blipFill>
          <p:spPr bwMode="auto">
            <a:xfrm>
              <a:off x="647509" y="2970106"/>
              <a:ext cx="870208" cy="861999"/>
            </a:xfrm>
            <a:prstGeom prst="rect">
              <a:avLst/>
            </a:prstGeom>
            <a:noFill/>
            <a:ln w="9525">
              <a:noFill/>
              <a:miter lim="800000"/>
              <a:headEnd/>
              <a:tailEnd/>
            </a:ln>
          </p:spPr>
        </p:pic>
        <p:pic>
          <p:nvPicPr>
            <p:cNvPr id="16412" name="Image 60"/>
            <p:cNvPicPr>
              <a:picLocks noChangeAspect="1"/>
            </p:cNvPicPr>
            <p:nvPr/>
          </p:nvPicPr>
          <p:blipFill>
            <a:blip r:embed="rId23"/>
            <a:srcRect/>
            <a:stretch>
              <a:fillRect/>
            </a:stretch>
          </p:blipFill>
          <p:spPr bwMode="auto">
            <a:xfrm>
              <a:off x="1014092" y="2132856"/>
              <a:ext cx="870207" cy="861997"/>
            </a:xfrm>
            <a:prstGeom prst="rect">
              <a:avLst/>
            </a:prstGeom>
            <a:noFill/>
            <a:ln w="9525">
              <a:noFill/>
              <a:miter lim="800000"/>
              <a:headEnd/>
              <a:tailEnd/>
            </a:ln>
          </p:spPr>
        </p:pic>
      </p:grpSp>
    </p:spTree>
  </p:cSld>
  <p:clrMapOvr>
    <a:masterClrMapping/>
  </p:clrMapOvr>
  <p:transition spd="slow"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5"/>
          <p:cNvSpPr>
            <a:spLocks noGrp="1"/>
          </p:cNvSpPr>
          <p:nvPr>
            <p:ph type="sldNum" sz="quarter" idx="12"/>
          </p:nvPr>
        </p:nvSpPr>
        <p:spPr bwMode="auto">
          <a:noFill/>
          <a:ln>
            <a:miter lim="800000"/>
            <a:headEnd/>
            <a:tailEnd/>
          </a:ln>
        </p:spPr>
        <p:txBody>
          <a:bodyPr/>
          <a:lstStyle/>
          <a:p>
            <a:fld id="{A6A088FA-302F-4901-B5A8-BEEA74D13F71}" type="slidenum">
              <a:rPr lang="fr-FR" smtClean="0">
                <a:cs typeface="Arial" charset="0"/>
              </a:rPr>
              <a:pPr/>
              <a:t>7</a:t>
            </a:fld>
            <a:endParaRPr lang="fr-FR" smtClean="0">
              <a:cs typeface="Arial" charset="0"/>
            </a:endParaRPr>
          </a:p>
        </p:txBody>
      </p:sp>
      <p:sp>
        <p:nvSpPr>
          <p:cNvPr id="20482" name="Rectangle 1"/>
          <p:cNvSpPr>
            <a:spLocks noChangeArrowheads="1"/>
          </p:cNvSpPr>
          <p:nvPr/>
        </p:nvSpPr>
        <p:spPr bwMode="auto">
          <a:xfrm>
            <a:off x="539750" y="765175"/>
            <a:ext cx="8331200" cy="6683375"/>
          </a:xfrm>
          <a:prstGeom prst="rect">
            <a:avLst/>
          </a:prstGeom>
          <a:noFill/>
          <a:ln w="9525">
            <a:noFill/>
            <a:miter lim="800000"/>
            <a:headEnd/>
            <a:tailEnd/>
          </a:ln>
        </p:spPr>
        <p:txBody>
          <a:bodyPr>
            <a:spAutoFit/>
          </a:bodyPr>
          <a:lstStyle/>
          <a:p>
            <a:pPr algn="ctr"/>
            <a:r>
              <a:rPr lang="fr-FR" b="1" u="sng">
                <a:solidFill>
                  <a:schemeClr val="tx2"/>
                </a:solidFill>
                <a:latin typeface="Calibri" pitchFamily="34" charset="0"/>
              </a:rPr>
              <a:t>Je communique donc je suis ! Cette célèbre maxime rappelle combien la communication est importante. </a:t>
            </a:r>
          </a:p>
          <a:p>
            <a:pPr algn="just"/>
            <a:endParaRPr lang="fr-FR" b="1" u="sng">
              <a:solidFill>
                <a:schemeClr val="tx2"/>
              </a:solidFill>
              <a:latin typeface="Calibri" pitchFamily="34" charset="0"/>
            </a:endParaRPr>
          </a:p>
          <a:p>
            <a:pPr algn="just"/>
            <a:r>
              <a:rPr lang="fr-FR" b="1" u="sng">
                <a:solidFill>
                  <a:schemeClr val="tx2"/>
                </a:solidFill>
                <a:latin typeface="Calibri" pitchFamily="34" charset="0"/>
              </a:rPr>
              <a:t>Les outils de niveau AITB </a:t>
            </a:r>
          </a:p>
          <a:p>
            <a:pPr algn="just">
              <a:buClr>
                <a:srgbClr val="000099"/>
              </a:buClr>
              <a:buSzPct val="75000"/>
              <a:buFont typeface="Wingdings" pitchFamily="2" charset="2"/>
              <a:buChar char="n"/>
            </a:pPr>
            <a:r>
              <a:rPr lang="fr-FR">
                <a:solidFill>
                  <a:schemeClr val="tx2"/>
                </a:solidFill>
                <a:latin typeface="Calibri" pitchFamily="34" charset="0"/>
              </a:rPr>
              <a:t> La newsletter de l’AITB : aujourd’hui annuelle, (fin juin), elle reprends les actions de l’année de l’ensemble des assos locales. </a:t>
            </a:r>
          </a:p>
          <a:p>
            <a:pPr algn="just">
              <a:buClr>
                <a:srgbClr val="000099"/>
              </a:buClr>
              <a:buSzPct val="75000"/>
              <a:buFont typeface="Wingdings" pitchFamily="2" charset="2"/>
              <a:buChar char="n"/>
            </a:pPr>
            <a:r>
              <a:rPr lang="fr-FR">
                <a:solidFill>
                  <a:schemeClr val="tx2"/>
                </a:solidFill>
                <a:latin typeface="Calibri" pitchFamily="34" charset="0"/>
              </a:rPr>
              <a:t>Les « grands mailings » s’adressent à tous les membres dont l’AITB a le mail. Ils annoncent la mise en ligne de nouvelles conférences etc…</a:t>
            </a:r>
          </a:p>
          <a:p>
            <a:pPr algn="just">
              <a:buClr>
                <a:srgbClr val="000099"/>
              </a:buClr>
              <a:buSzPct val="75000"/>
              <a:buFont typeface="Wingdings" pitchFamily="2" charset="2"/>
              <a:buChar char="n"/>
            </a:pPr>
            <a:endParaRPr lang="fr-FR">
              <a:solidFill>
                <a:schemeClr val="tx2"/>
              </a:solidFill>
              <a:latin typeface="Calibri" pitchFamily="34" charset="0"/>
            </a:endParaRPr>
          </a:p>
          <a:p>
            <a:pPr algn="just">
              <a:buClr>
                <a:srgbClr val="000099"/>
              </a:buClr>
              <a:buSzPct val="75000"/>
              <a:buFont typeface="Wingdings" pitchFamily="2" charset="2"/>
              <a:buNone/>
            </a:pPr>
            <a:endParaRPr lang="fr-FR">
              <a:solidFill>
                <a:schemeClr val="tx2"/>
              </a:solidFill>
              <a:latin typeface="Calibri" pitchFamily="34" charset="0"/>
            </a:endParaRPr>
          </a:p>
          <a:p>
            <a:pPr algn="just"/>
            <a:r>
              <a:rPr lang="fr-FR" b="1" u="sng">
                <a:solidFill>
                  <a:schemeClr val="tx2"/>
                </a:solidFill>
                <a:latin typeface="Calibri" pitchFamily="34" charset="0"/>
              </a:rPr>
              <a:t>Les outils au niveau AITB Lorraine Champagne</a:t>
            </a:r>
          </a:p>
          <a:p>
            <a:pPr algn="just"/>
            <a:r>
              <a:rPr lang="fr-FR">
                <a:solidFill>
                  <a:schemeClr val="tx2"/>
                </a:solidFill>
                <a:latin typeface="Calibri" pitchFamily="34" charset="0"/>
              </a:rPr>
              <a:t>Le site  permet de réaliser des mailings à destination des membres de l’AITB Lorraine Champagne</a:t>
            </a:r>
          </a:p>
          <a:p>
            <a:pPr algn="just">
              <a:buClr>
                <a:srgbClr val="000099"/>
              </a:buClr>
              <a:buSzPct val="75000"/>
              <a:buFont typeface="Wingdings" pitchFamily="2" charset="2"/>
              <a:buChar char="n"/>
            </a:pPr>
            <a:r>
              <a:rPr lang="fr-FR">
                <a:solidFill>
                  <a:schemeClr val="tx2"/>
                </a:solidFill>
                <a:latin typeface="Calibri" pitchFamily="34" charset="0"/>
              </a:rPr>
              <a:t> Newsletter trimestrielle</a:t>
            </a:r>
          </a:p>
          <a:p>
            <a:pPr algn="just">
              <a:buClr>
                <a:srgbClr val="000099"/>
              </a:buClr>
              <a:buSzPct val="75000"/>
              <a:buFont typeface="Wingdings" pitchFamily="2" charset="2"/>
              <a:buChar char="n"/>
            </a:pPr>
            <a:r>
              <a:rPr lang="fr-FR">
                <a:solidFill>
                  <a:schemeClr val="tx2"/>
                </a:solidFill>
                <a:latin typeface="Calibri" pitchFamily="34" charset="0"/>
              </a:rPr>
              <a:t> Mailing </a:t>
            </a:r>
          </a:p>
          <a:p>
            <a:pPr algn="just">
              <a:buClr>
                <a:srgbClr val="000099"/>
              </a:buClr>
              <a:buSzPct val="75000"/>
              <a:buFont typeface="Wingdings" pitchFamily="2" charset="2"/>
              <a:buChar char="n"/>
            </a:pPr>
            <a:r>
              <a:rPr lang="fr-FR">
                <a:solidFill>
                  <a:schemeClr val="tx2"/>
                </a:solidFill>
                <a:latin typeface="Calibri" pitchFamily="34" charset="0"/>
              </a:rPr>
              <a:t> La communication des évènements sur le site </a:t>
            </a:r>
          </a:p>
          <a:p>
            <a:pPr algn="just">
              <a:buClr>
                <a:srgbClr val="000099"/>
              </a:buClr>
              <a:buSzPct val="75000"/>
              <a:buFont typeface="Wingdings" pitchFamily="2" charset="2"/>
              <a:buChar char="n"/>
            </a:pPr>
            <a:r>
              <a:rPr lang="fr-FR">
                <a:solidFill>
                  <a:schemeClr val="tx2"/>
                </a:solidFill>
                <a:latin typeface="Calibri" pitchFamily="34" charset="0"/>
              </a:rPr>
              <a:t>La communication lors des évènements </a:t>
            </a:r>
          </a:p>
          <a:p>
            <a:pPr algn="just">
              <a:buClr>
                <a:srgbClr val="000099"/>
              </a:buClr>
              <a:buSzPct val="75000"/>
              <a:buFont typeface="Wingdings" pitchFamily="2" charset="2"/>
              <a:buChar char="n"/>
            </a:pPr>
            <a:r>
              <a:rPr lang="fr-FR">
                <a:solidFill>
                  <a:schemeClr val="tx2"/>
                </a:solidFill>
                <a:latin typeface="Calibri" pitchFamily="34" charset="0"/>
              </a:rPr>
              <a:t>Port de badges distinctifs pour les membres du bureau et les invités lors des manifestations</a:t>
            </a:r>
          </a:p>
          <a:p>
            <a:pPr algn="just">
              <a:buClr>
                <a:srgbClr val="000099"/>
              </a:buClr>
              <a:buSzPct val="75000"/>
              <a:buFont typeface="Wingdings" pitchFamily="2" charset="2"/>
              <a:buChar char="n"/>
            </a:pPr>
            <a:r>
              <a:rPr lang="fr-FR">
                <a:solidFill>
                  <a:schemeClr val="tx2"/>
                </a:solidFill>
                <a:latin typeface="Calibri" pitchFamily="34" charset="0"/>
              </a:rPr>
              <a:t>Création d’accès VIP, pour nos partenaires, etc</a:t>
            </a:r>
          </a:p>
          <a:p>
            <a:pPr algn="just">
              <a:buClr>
                <a:srgbClr val="000099"/>
              </a:buClr>
              <a:buSzPct val="75000"/>
              <a:buFont typeface="Wingdings" pitchFamily="2" charset="2"/>
              <a:buChar char="n"/>
            </a:pPr>
            <a:endParaRPr lang="fr-FR">
              <a:solidFill>
                <a:schemeClr val="tx2"/>
              </a:solidFill>
              <a:latin typeface="Calibri" pitchFamily="34" charset="0"/>
            </a:endParaRPr>
          </a:p>
          <a:p>
            <a:pPr algn="just">
              <a:buClr>
                <a:srgbClr val="000099"/>
              </a:buClr>
              <a:buSzPct val="75000"/>
              <a:buFont typeface="Wingdings" pitchFamily="2" charset="2"/>
              <a:buChar char="n"/>
            </a:pPr>
            <a:endParaRPr lang="fr-FR">
              <a:solidFill>
                <a:schemeClr val="tx2"/>
              </a:solidFill>
              <a:latin typeface="Calibri" pitchFamily="34" charset="0"/>
            </a:endParaRPr>
          </a:p>
          <a:p>
            <a:pPr algn="just">
              <a:buFontTx/>
              <a:buChar char="-"/>
            </a:pPr>
            <a:endParaRPr lang="fr-FR">
              <a:solidFill>
                <a:schemeClr val="tx2"/>
              </a:solidFill>
              <a:latin typeface="Calibri" pitchFamily="34" charset="0"/>
            </a:endParaRPr>
          </a:p>
          <a:p>
            <a:pPr algn="just"/>
            <a:endParaRPr lang="fr-FR">
              <a:solidFill>
                <a:schemeClr val="tx2"/>
              </a:solidFill>
              <a:latin typeface="Calibri" pitchFamily="34" charset="0"/>
            </a:endParaRPr>
          </a:p>
        </p:txBody>
      </p:sp>
      <p:sp>
        <p:nvSpPr>
          <p:cNvPr id="20483"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- 5</a:t>
            </a:r>
            <a:endParaRPr lang="fr-FR" sz="2000" b="1" i="1">
              <a:solidFill>
                <a:schemeClr val="bg1"/>
              </a:solidFill>
              <a:latin typeface="Futura Bk"/>
            </a:endParaRPr>
          </a:p>
        </p:txBody>
      </p:sp>
      <p:sp>
        <p:nvSpPr>
          <p:cNvPr id="20484"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La Communication	</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numéro de diapositive 5"/>
          <p:cNvSpPr>
            <a:spLocks noGrp="1"/>
          </p:cNvSpPr>
          <p:nvPr>
            <p:ph type="sldNum" sz="quarter" idx="12"/>
          </p:nvPr>
        </p:nvSpPr>
        <p:spPr bwMode="auto">
          <a:noFill/>
          <a:ln>
            <a:miter lim="800000"/>
            <a:headEnd/>
            <a:tailEnd/>
          </a:ln>
        </p:spPr>
        <p:txBody>
          <a:bodyPr/>
          <a:lstStyle/>
          <a:p>
            <a:fld id="{501FEC00-78B4-48E4-99AB-ABFF5E17CFE6}" type="slidenum">
              <a:rPr lang="fr-FR" smtClean="0">
                <a:cs typeface="Arial" charset="0"/>
              </a:rPr>
              <a:pPr/>
              <a:t>8</a:t>
            </a:fld>
            <a:endParaRPr lang="fr-FR" smtClean="0">
              <a:cs typeface="Arial" charset="0"/>
            </a:endParaRPr>
          </a:p>
        </p:txBody>
      </p:sp>
      <p:sp>
        <p:nvSpPr>
          <p:cNvPr id="21506" name="Rectangle 1"/>
          <p:cNvSpPr>
            <a:spLocks noChangeArrowheads="1"/>
          </p:cNvSpPr>
          <p:nvPr/>
        </p:nvSpPr>
        <p:spPr bwMode="auto">
          <a:xfrm>
            <a:off x="827088" y="981075"/>
            <a:ext cx="8042275" cy="4054475"/>
          </a:xfrm>
          <a:prstGeom prst="rect">
            <a:avLst/>
          </a:prstGeom>
          <a:noFill/>
          <a:ln w="9525">
            <a:noFill/>
            <a:miter lim="800000"/>
            <a:headEnd/>
            <a:tailEnd/>
          </a:ln>
        </p:spPr>
        <p:txBody>
          <a:bodyPr>
            <a:spAutoFit/>
          </a:bodyPr>
          <a:lstStyle/>
          <a:p>
            <a:pPr algn="just">
              <a:buClr>
                <a:srgbClr val="000099"/>
              </a:buClr>
              <a:buSzPct val="75000"/>
              <a:buFont typeface="Wingdings" pitchFamily="2" charset="2"/>
              <a:buChar char="n"/>
            </a:pPr>
            <a:endParaRPr lang="fr-FR" sz="2000">
              <a:solidFill>
                <a:schemeClr val="tx2"/>
              </a:solidFill>
              <a:latin typeface="Calibri" pitchFamily="34" charset="0"/>
            </a:endParaRPr>
          </a:p>
          <a:p>
            <a:pPr algn="just">
              <a:buFontTx/>
              <a:buChar char="-"/>
            </a:pPr>
            <a:endParaRPr lang="fr-FR" sz="2000">
              <a:solidFill>
                <a:schemeClr val="tx2"/>
              </a:solidFill>
              <a:latin typeface="Calibri" pitchFamily="34" charset="0"/>
            </a:endParaRPr>
          </a:p>
          <a:p>
            <a:pPr algn="ctr"/>
            <a:r>
              <a:rPr lang="fr-FR" sz="2000" b="1" u="sng">
                <a:solidFill>
                  <a:schemeClr val="tx2"/>
                </a:solidFill>
                <a:latin typeface="Calibri" pitchFamily="34" charset="0"/>
              </a:rPr>
              <a:t>Les réseaux sociaux</a:t>
            </a:r>
          </a:p>
          <a:p>
            <a:pPr algn="just"/>
            <a:endParaRPr lang="fr-FR" sz="2000">
              <a:solidFill>
                <a:schemeClr val="tx2"/>
              </a:solidFill>
              <a:latin typeface="Calibri" pitchFamily="34" charset="0"/>
            </a:endParaRP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L’AITB a signé une convention de partenariat avec Viadeo qui va nous permettre de gérer un hub dédiée uniquement aux diplômés ITB et étudiants ce qui permettra de maitriser notre communication et celle de nos partenaires.</a:t>
            </a:r>
          </a:p>
          <a:p>
            <a:pPr algn="just"/>
            <a:endParaRPr lang="fr-FR" sz="2000">
              <a:solidFill>
                <a:schemeClr val="tx2"/>
              </a:solidFill>
              <a:latin typeface="Calibri" pitchFamily="34" charset="0"/>
            </a:endParaRPr>
          </a:p>
          <a:p>
            <a:pPr algn="just"/>
            <a:r>
              <a:rPr lang="fr-FR" sz="2000">
                <a:solidFill>
                  <a:schemeClr val="tx2"/>
                </a:solidFill>
                <a:latin typeface="Calibri" pitchFamily="34" charset="0"/>
              </a:rPr>
              <a:t>Une communauté existe actuellement sur Linkedin et est animé par une personne de l’AITB. </a:t>
            </a:r>
          </a:p>
          <a:p>
            <a:pPr algn="just"/>
            <a:endParaRPr lang="fr-FR" sz="2000">
              <a:solidFill>
                <a:schemeClr val="tx2"/>
              </a:solidFill>
              <a:latin typeface="Calibri" pitchFamily="34" charset="0"/>
            </a:endParaRPr>
          </a:p>
        </p:txBody>
      </p:sp>
      <p:sp>
        <p:nvSpPr>
          <p:cNvPr id="21507"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- 5</a:t>
            </a:r>
            <a:endParaRPr lang="fr-FR" sz="2000" b="1" i="1">
              <a:solidFill>
                <a:schemeClr val="bg1"/>
              </a:solidFill>
              <a:latin typeface="Futura Bk"/>
            </a:endParaRPr>
          </a:p>
        </p:txBody>
      </p:sp>
      <p:sp>
        <p:nvSpPr>
          <p:cNvPr id="21508"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Les Réseaux Sociaux</a:t>
            </a:r>
            <a:endParaRPr lang="fr-FR" sz="2800" b="1" i="1">
              <a:solidFill>
                <a:schemeClr val="bg1"/>
              </a:solidFill>
              <a:latin typeface="Futura Bk"/>
            </a:endParaRPr>
          </a:p>
        </p:txBody>
      </p:sp>
    </p:spTree>
  </p:cSld>
  <p:clrMapOvr>
    <a:masterClrMapping/>
  </p:clrMapOvr>
  <p:transition spd="slow" advClick="0"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numéro de diapositive 5"/>
          <p:cNvSpPr>
            <a:spLocks noGrp="1"/>
          </p:cNvSpPr>
          <p:nvPr>
            <p:ph type="sldNum" sz="quarter" idx="12"/>
          </p:nvPr>
        </p:nvSpPr>
        <p:spPr bwMode="auto">
          <a:noFill/>
          <a:ln>
            <a:miter lim="800000"/>
            <a:headEnd/>
            <a:tailEnd/>
          </a:ln>
        </p:spPr>
        <p:txBody>
          <a:bodyPr/>
          <a:lstStyle/>
          <a:p>
            <a:fld id="{DA34E70F-179F-4540-A9E4-49F2F6F2260F}" type="slidenum">
              <a:rPr lang="fr-FR" smtClean="0">
                <a:cs typeface="Arial" charset="0"/>
              </a:rPr>
              <a:pPr/>
              <a:t>9</a:t>
            </a:fld>
            <a:endParaRPr lang="fr-FR" smtClean="0">
              <a:cs typeface="Arial" charset="0"/>
            </a:endParaRPr>
          </a:p>
        </p:txBody>
      </p:sp>
      <p:sp>
        <p:nvSpPr>
          <p:cNvPr id="23554" name="Titre 1"/>
          <p:cNvSpPr txBox="1">
            <a:spLocks/>
          </p:cNvSpPr>
          <p:nvPr/>
        </p:nvSpPr>
        <p:spPr bwMode="auto">
          <a:xfrm>
            <a:off x="107950" y="44450"/>
            <a:ext cx="1603375" cy="485775"/>
          </a:xfrm>
          <a:prstGeom prst="rect">
            <a:avLst/>
          </a:prstGeom>
          <a:noFill/>
          <a:ln w="9525">
            <a:noFill/>
            <a:miter lim="800000"/>
            <a:headEnd/>
            <a:tailEnd/>
          </a:ln>
        </p:spPr>
        <p:txBody>
          <a:bodyPr/>
          <a:lstStyle/>
          <a:p>
            <a:r>
              <a:rPr lang="fr-FR" sz="2000" b="1">
                <a:solidFill>
                  <a:schemeClr val="bg1"/>
                </a:solidFill>
                <a:latin typeface="Futura Bk"/>
              </a:rPr>
              <a:t>L’AITB - 7</a:t>
            </a:r>
            <a:endParaRPr lang="fr-FR" sz="2000" b="1" i="1">
              <a:solidFill>
                <a:schemeClr val="bg1"/>
              </a:solidFill>
              <a:latin typeface="Futura Bk"/>
            </a:endParaRPr>
          </a:p>
        </p:txBody>
      </p:sp>
      <p:sp>
        <p:nvSpPr>
          <p:cNvPr id="23555" name="Titre 1"/>
          <p:cNvSpPr txBox="1">
            <a:spLocks/>
          </p:cNvSpPr>
          <p:nvPr/>
        </p:nvSpPr>
        <p:spPr bwMode="auto">
          <a:xfrm>
            <a:off x="1116013" y="134938"/>
            <a:ext cx="7127875" cy="485775"/>
          </a:xfrm>
          <a:prstGeom prst="rect">
            <a:avLst/>
          </a:prstGeom>
          <a:noFill/>
          <a:ln w="9525">
            <a:noFill/>
            <a:miter lim="800000"/>
            <a:headEnd/>
            <a:tailEnd/>
          </a:ln>
        </p:spPr>
        <p:txBody>
          <a:bodyPr/>
          <a:lstStyle/>
          <a:p>
            <a:pPr algn="ctr"/>
            <a:r>
              <a:rPr lang="fr-FR" sz="2800">
                <a:solidFill>
                  <a:schemeClr val="bg1"/>
                </a:solidFill>
                <a:latin typeface="Futura Bk"/>
              </a:rPr>
              <a:t>Les partenaires	Nationaux</a:t>
            </a:r>
            <a:endParaRPr lang="fr-FR" sz="2800" b="1" i="1">
              <a:solidFill>
                <a:schemeClr val="bg1"/>
              </a:solidFill>
              <a:latin typeface="Futura Bk"/>
            </a:endParaRPr>
          </a:p>
        </p:txBody>
      </p:sp>
      <p:sp>
        <p:nvSpPr>
          <p:cNvPr id="23556" name="Rectangle 6"/>
          <p:cNvSpPr>
            <a:spLocks noChangeArrowheads="1"/>
          </p:cNvSpPr>
          <p:nvPr/>
        </p:nvSpPr>
        <p:spPr bwMode="auto">
          <a:xfrm>
            <a:off x="755650" y="1004888"/>
            <a:ext cx="6121400" cy="5113337"/>
          </a:xfrm>
          <a:prstGeom prst="rect">
            <a:avLst/>
          </a:prstGeom>
          <a:noFill/>
          <a:ln w="9525">
            <a:noFill/>
            <a:miter lim="800000"/>
            <a:headEnd/>
            <a:tailEnd/>
          </a:ln>
        </p:spPr>
        <p:txBody>
          <a:bodyPr anchor="ctr">
            <a:spAutoFit/>
          </a:bodyPr>
          <a:lstStyle/>
          <a:p>
            <a:pPr>
              <a:tabLst>
                <a:tab pos="457200" algn="l"/>
              </a:tabLst>
            </a:pPr>
            <a:endParaRPr lang="fr-FR"/>
          </a:p>
          <a:p>
            <a:pPr>
              <a:tabLst>
                <a:tab pos="457200" algn="l"/>
              </a:tabLst>
            </a:pPr>
            <a:r>
              <a:rPr lang="fr-FR" sz="1200" b="1"/>
              <a:t>LE CFPB </a:t>
            </a:r>
          </a:p>
          <a:p>
            <a:pPr>
              <a:tabLst>
                <a:tab pos="457200" algn="l"/>
              </a:tabLst>
            </a:pPr>
            <a:endParaRPr lang="fr-FR" sz="1200"/>
          </a:p>
          <a:p>
            <a:pPr>
              <a:tabLst>
                <a:tab pos="457200" algn="l"/>
              </a:tabLst>
            </a:pPr>
            <a:endParaRPr lang="fr-FR" sz="1200" b="1"/>
          </a:p>
          <a:p>
            <a:pPr>
              <a:tabLst>
                <a:tab pos="457200" algn="l"/>
              </a:tabLst>
            </a:pPr>
            <a:endParaRPr lang="fr-FR" sz="1200" b="1"/>
          </a:p>
          <a:p>
            <a:pPr>
              <a:tabLst>
                <a:tab pos="457200" algn="l"/>
              </a:tabLst>
            </a:pPr>
            <a:endParaRPr lang="fr-FR" sz="1200" b="1"/>
          </a:p>
          <a:p>
            <a:pPr>
              <a:tabLst>
                <a:tab pos="457200" algn="l"/>
              </a:tabLst>
            </a:pPr>
            <a:r>
              <a:rPr lang="fr-FR" sz="1200" b="1"/>
              <a:t>LES BANQUES</a:t>
            </a:r>
            <a:r>
              <a:rPr lang="fr-FR" sz="1200"/>
              <a:t> :</a:t>
            </a:r>
          </a:p>
          <a:p>
            <a:pPr>
              <a:tabLst>
                <a:tab pos="457200" algn="l"/>
              </a:tabLst>
            </a:pPr>
            <a:r>
              <a:rPr lang="fr-FR" sz="1200"/>
              <a:t> </a:t>
            </a:r>
          </a:p>
          <a:p>
            <a:pPr>
              <a:tabLst>
                <a:tab pos="457200" algn="l"/>
              </a:tabLst>
            </a:pPr>
            <a:r>
              <a:rPr lang="fr-FR" sz="1200"/>
              <a:t>-BNP PARIBAS </a:t>
            </a:r>
          </a:p>
          <a:p>
            <a:pPr>
              <a:buFontTx/>
              <a:buChar char="-"/>
              <a:tabLst>
                <a:tab pos="457200" algn="l"/>
              </a:tabLst>
            </a:pPr>
            <a:r>
              <a:rPr lang="fr-FR" sz="1200"/>
              <a:t>BANQUE POPULAIRE </a:t>
            </a:r>
          </a:p>
          <a:p>
            <a:pPr>
              <a:buFontTx/>
              <a:buChar char="-"/>
              <a:tabLst>
                <a:tab pos="457200" algn="l"/>
              </a:tabLst>
            </a:pPr>
            <a:r>
              <a:rPr lang="fr-FR" sz="1200"/>
              <a:t>LCL</a:t>
            </a:r>
          </a:p>
          <a:p>
            <a:pPr>
              <a:tabLst>
                <a:tab pos="457200" algn="l"/>
              </a:tabLst>
            </a:pPr>
            <a:r>
              <a:rPr lang="fr-FR" sz="1200"/>
              <a:t>--BANQUE POSTALE </a:t>
            </a:r>
          </a:p>
          <a:p>
            <a:pPr>
              <a:tabLst>
                <a:tab pos="457200" algn="l"/>
              </a:tabLst>
            </a:pPr>
            <a:r>
              <a:rPr lang="fr-FR" sz="1200"/>
              <a:t>-BGFI BANQUE</a:t>
            </a:r>
          </a:p>
          <a:p>
            <a:pPr>
              <a:tabLst>
                <a:tab pos="457200" algn="l"/>
              </a:tabLst>
            </a:pPr>
            <a:r>
              <a:rPr lang="fr-FR" sz="1200"/>
              <a:t>-BANK OF AFRICA </a:t>
            </a:r>
          </a:p>
          <a:p>
            <a:pPr>
              <a:tabLst>
                <a:tab pos="457200" algn="l"/>
              </a:tabLst>
            </a:pPr>
            <a:endParaRPr lang="fr-FR" sz="1200"/>
          </a:p>
          <a:p>
            <a:pPr>
              <a:tabLst>
                <a:tab pos="457200" algn="l"/>
              </a:tabLst>
            </a:pPr>
            <a:endParaRPr lang="fr-FR" sz="1200" b="1"/>
          </a:p>
          <a:p>
            <a:pPr>
              <a:tabLst>
                <a:tab pos="457200" algn="l"/>
              </a:tabLst>
            </a:pPr>
            <a:endParaRPr lang="fr-FR" sz="1200" b="1"/>
          </a:p>
          <a:p>
            <a:pPr>
              <a:tabLst>
                <a:tab pos="457200" algn="l"/>
              </a:tabLst>
            </a:pPr>
            <a:endParaRPr lang="fr-FR" sz="1200" b="1"/>
          </a:p>
          <a:p>
            <a:pPr>
              <a:tabLst>
                <a:tab pos="457200" algn="l"/>
              </a:tabLst>
            </a:pPr>
            <a:r>
              <a:rPr lang="fr-FR" sz="1200" b="1"/>
              <a:t>LES CABINETS DE CONSULTANTS</a:t>
            </a:r>
            <a:endParaRPr lang="fr-FR" sz="1200"/>
          </a:p>
          <a:p>
            <a:pPr>
              <a:tabLst>
                <a:tab pos="457200" algn="l"/>
              </a:tabLst>
            </a:pPr>
            <a:r>
              <a:rPr lang="fr-FR" sz="1200"/>
              <a:t>-HUDSON </a:t>
            </a:r>
          </a:p>
          <a:p>
            <a:pPr>
              <a:tabLst>
                <a:tab pos="457200" algn="l"/>
              </a:tabLst>
            </a:pPr>
            <a:r>
              <a:rPr lang="fr-FR" sz="1200"/>
              <a:t>-GKL CONSEIL</a:t>
            </a:r>
          </a:p>
          <a:p>
            <a:pPr>
              <a:tabLst>
                <a:tab pos="457200" algn="l"/>
              </a:tabLst>
            </a:pPr>
            <a:endParaRPr lang="fr-FR" sz="1200"/>
          </a:p>
          <a:p>
            <a:pPr>
              <a:tabLst>
                <a:tab pos="457200" algn="l"/>
              </a:tabLst>
            </a:pPr>
            <a:endParaRPr lang="fr-FR" sz="1200" b="1"/>
          </a:p>
          <a:p>
            <a:pPr>
              <a:tabLst>
                <a:tab pos="457200" algn="l"/>
              </a:tabLst>
            </a:pPr>
            <a:endParaRPr lang="fr-FR" sz="1200" b="1"/>
          </a:p>
          <a:p>
            <a:pPr>
              <a:tabLst>
                <a:tab pos="457200" algn="l"/>
              </a:tabLst>
            </a:pPr>
            <a:r>
              <a:rPr lang="fr-FR" sz="1200" b="1"/>
              <a:t>LA PRESSE</a:t>
            </a:r>
            <a:endParaRPr lang="fr-FR" sz="1200"/>
          </a:p>
          <a:p>
            <a:pPr>
              <a:tabLst>
                <a:tab pos="457200" algn="l"/>
              </a:tabLst>
            </a:pPr>
            <a:r>
              <a:rPr lang="fr-FR" sz="1200"/>
              <a:t>-REVUE BANQUE</a:t>
            </a:r>
          </a:p>
          <a:p>
            <a:pPr>
              <a:tabLst>
                <a:tab pos="457200" algn="l"/>
              </a:tabLst>
            </a:pPr>
            <a:r>
              <a:rPr lang="fr-FR" sz="1200"/>
              <a:t>-ICEDAP (Basic Jobs)</a:t>
            </a:r>
          </a:p>
        </p:txBody>
      </p:sp>
      <p:pic>
        <p:nvPicPr>
          <p:cNvPr id="23557" name="Picture 6"/>
          <p:cNvPicPr>
            <a:picLocks noChangeAspect="1" noChangeArrowheads="1"/>
          </p:cNvPicPr>
          <p:nvPr/>
        </p:nvPicPr>
        <p:blipFill>
          <a:blip r:embed="rId2"/>
          <a:srcRect l="24809" t="35278" r="42117" b="45193"/>
          <a:stretch>
            <a:fillRect/>
          </a:stretch>
        </p:blipFill>
        <p:spPr bwMode="auto">
          <a:xfrm>
            <a:off x="3276600" y="2133600"/>
            <a:ext cx="4824413" cy="1779588"/>
          </a:xfrm>
          <a:prstGeom prst="rect">
            <a:avLst/>
          </a:prstGeom>
          <a:noFill/>
          <a:ln w="9525">
            <a:noFill/>
            <a:miter lim="800000"/>
            <a:headEnd/>
            <a:tailEnd/>
          </a:ln>
        </p:spPr>
      </p:pic>
      <p:pic>
        <p:nvPicPr>
          <p:cNvPr id="23558" name="Picture 7"/>
          <p:cNvPicPr>
            <a:picLocks noChangeAspect="1" noChangeArrowheads="1"/>
          </p:cNvPicPr>
          <p:nvPr/>
        </p:nvPicPr>
        <p:blipFill>
          <a:blip r:embed="rId2"/>
          <a:srcRect l="37405" t="61737" r="42117" b="31958"/>
          <a:stretch>
            <a:fillRect/>
          </a:stretch>
        </p:blipFill>
        <p:spPr bwMode="auto">
          <a:xfrm>
            <a:off x="3563938" y="4724400"/>
            <a:ext cx="3744912" cy="720725"/>
          </a:xfrm>
          <a:prstGeom prst="rect">
            <a:avLst/>
          </a:prstGeom>
          <a:noFill/>
          <a:ln w="9525">
            <a:noFill/>
            <a:miter lim="800000"/>
            <a:headEnd/>
            <a:tailEnd/>
          </a:ln>
        </p:spPr>
      </p:pic>
      <p:pic>
        <p:nvPicPr>
          <p:cNvPr id="23559" name="Picture 8"/>
          <p:cNvPicPr>
            <a:picLocks noChangeAspect="1" noChangeArrowheads="1"/>
          </p:cNvPicPr>
          <p:nvPr/>
        </p:nvPicPr>
        <p:blipFill>
          <a:blip r:embed="rId2"/>
          <a:srcRect l="24809" t="59848" r="62196" b="31958"/>
          <a:stretch>
            <a:fillRect/>
          </a:stretch>
        </p:blipFill>
        <p:spPr bwMode="auto">
          <a:xfrm>
            <a:off x="3708400" y="5661025"/>
            <a:ext cx="2376488" cy="936625"/>
          </a:xfrm>
          <a:prstGeom prst="rect">
            <a:avLst/>
          </a:prstGeom>
          <a:noFill/>
          <a:ln w="9525">
            <a:noFill/>
            <a:miter lim="800000"/>
            <a:headEnd/>
            <a:tailEnd/>
          </a:ln>
        </p:spPr>
      </p:pic>
      <p:pic>
        <p:nvPicPr>
          <p:cNvPr id="23560" name="Picture 9"/>
          <p:cNvPicPr>
            <a:picLocks noChangeAspect="1" noChangeArrowheads="1"/>
          </p:cNvPicPr>
          <p:nvPr/>
        </p:nvPicPr>
        <p:blipFill>
          <a:blip r:embed="rId3"/>
          <a:srcRect l="42126" t="73083" r="53932" b="19986"/>
          <a:stretch>
            <a:fillRect/>
          </a:stretch>
        </p:blipFill>
        <p:spPr bwMode="auto">
          <a:xfrm>
            <a:off x="3563938" y="1268413"/>
            <a:ext cx="720725" cy="792162"/>
          </a:xfrm>
          <a:prstGeom prst="rect">
            <a:avLst/>
          </a:prstGeom>
          <a:noFill/>
          <a:ln w="9525">
            <a:noFill/>
            <a:miter lim="800000"/>
            <a:headEnd/>
            <a:tailEnd/>
          </a:ln>
        </p:spPr>
      </p:pic>
    </p:spTree>
  </p:cSld>
  <p:clrMapOvr>
    <a:masterClrMapping/>
  </p:clrMapOvr>
  <p:transition spd="slow" advClick="0" advTm="10000">
    <p:fade/>
  </p:transition>
  <p:timing>
    <p:tnLst>
      <p:par>
        <p:cTn id="1" dur="indefinite" restart="never" nodeType="tmRoot"/>
      </p:par>
    </p:tnLst>
  </p:timing>
</p:sld>
</file>

<file path=ppt/theme/theme1.xml><?xml version="1.0" encoding="utf-8"?>
<a:theme xmlns:a="http://schemas.openxmlformats.org/drawingml/2006/main" name="AITB - Page de 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TB - page vie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6663</TotalTime>
  <Words>2213</Words>
  <Application>Microsoft Office PowerPoint</Application>
  <PresentationFormat>Affichage à l'écran (4:3)</PresentationFormat>
  <Paragraphs>354</Paragraphs>
  <Slides>25</Slides>
  <Notes>0</Notes>
  <HiddenSlides>0</HiddenSlides>
  <MMClips>0</MMClips>
  <ScaleCrop>false</ScaleCrop>
  <HeadingPairs>
    <vt:vector size="6" baseType="variant">
      <vt:variant>
        <vt:lpstr>Polices utilisées</vt:lpstr>
      </vt:variant>
      <vt:variant>
        <vt:i4>6</vt:i4>
      </vt:variant>
      <vt:variant>
        <vt:lpstr>Modèle de conception</vt:lpstr>
      </vt:variant>
      <vt:variant>
        <vt:i4>4</vt:i4>
      </vt:variant>
      <vt:variant>
        <vt:lpstr>Titres des diapositives</vt:lpstr>
      </vt:variant>
      <vt:variant>
        <vt:i4>25</vt:i4>
      </vt:variant>
    </vt:vector>
  </HeadingPairs>
  <TitlesOfParts>
    <vt:vector size="35" baseType="lpstr">
      <vt:lpstr>Arial</vt:lpstr>
      <vt:lpstr>Calibri</vt:lpstr>
      <vt:lpstr>Wingdings</vt:lpstr>
      <vt:lpstr>Verdana</vt:lpstr>
      <vt:lpstr>Futura Bk</vt:lpstr>
      <vt:lpstr>Futura Hv</vt:lpstr>
      <vt:lpstr>AITB - Page de titre</vt:lpstr>
      <vt:lpstr>AITB - page vierge</vt:lpstr>
      <vt:lpstr>AITB - Page de titre</vt:lpstr>
      <vt:lpstr>AITB - page vierge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dc:creator>
  <cp:lastModifiedBy>lc12455</cp:lastModifiedBy>
  <cp:revision>216</cp:revision>
  <cp:lastPrinted>2012-10-19T10:44:48Z</cp:lastPrinted>
  <dcterms:created xsi:type="dcterms:W3CDTF">2011-10-28T07:21:43Z</dcterms:created>
  <dcterms:modified xsi:type="dcterms:W3CDTF">2013-02-08T13:30:57Z</dcterms:modified>
</cp:coreProperties>
</file>